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2" r:id="rId2"/>
  </p:sldMasterIdLst>
  <p:notesMasterIdLst>
    <p:notesMasterId r:id="rId111"/>
  </p:notesMasterIdLst>
  <p:handoutMasterIdLst>
    <p:handoutMasterId r:id="rId112"/>
  </p:handoutMasterIdLst>
  <p:sldIdLst>
    <p:sldId id="2241" r:id="rId3"/>
    <p:sldId id="257" r:id="rId4"/>
    <p:sldId id="258" r:id="rId5"/>
    <p:sldId id="9882" r:id="rId6"/>
    <p:sldId id="9883" r:id="rId7"/>
    <p:sldId id="9884" r:id="rId8"/>
    <p:sldId id="2249" r:id="rId9"/>
    <p:sldId id="9886" r:id="rId10"/>
    <p:sldId id="9887" r:id="rId11"/>
    <p:sldId id="259" r:id="rId12"/>
    <p:sldId id="260" r:id="rId13"/>
    <p:sldId id="261" r:id="rId14"/>
    <p:sldId id="262" r:id="rId15"/>
    <p:sldId id="263" r:id="rId16"/>
    <p:sldId id="341" r:id="rId17"/>
    <p:sldId id="9879" r:id="rId18"/>
    <p:sldId id="264" r:id="rId19"/>
    <p:sldId id="342" r:id="rId20"/>
    <p:sldId id="1388" r:id="rId21"/>
    <p:sldId id="1389" r:id="rId22"/>
    <p:sldId id="1390" r:id="rId23"/>
    <p:sldId id="509" r:id="rId24"/>
    <p:sldId id="510" r:id="rId25"/>
    <p:sldId id="512" r:id="rId26"/>
    <p:sldId id="1391" r:id="rId27"/>
    <p:sldId id="1392" r:id="rId28"/>
    <p:sldId id="1393" r:id="rId29"/>
    <p:sldId id="9899" r:id="rId30"/>
    <p:sldId id="2676" r:id="rId31"/>
    <p:sldId id="1394" r:id="rId32"/>
    <p:sldId id="1395" r:id="rId33"/>
    <p:sldId id="1396" r:id="rId34"/>
    <p:sldId id="9881" r:id="rId35"/>
    <p:sldId id="1402" r:id="rId36"/>
    <p:sldId id="1403" r:id="rId37"/>
    <p:sldId id="1397" r:id="rId38"/>
    <p:sldId id="1398" r:id="rId39"/>
    <p:sldId id="364" r:id="rId40"/>
    <p:sldId id="366" r:id="rId41"/>
    <p:sldId id="365" r:id="rId42"/>
    <p:sldId id="1399" r:id="rId43"/>
    <p:sldId id="1404" r:id="rId44"/>
    <p:sldId id="1400" r:id="rId45"/>
    <p:sldId id="1401" r:id="rId46"/>
    <p:sldId id="1405" r:id="rId47"/>
    <p:sldId id="265" r:id="rId48"/>
    <p:sldId id="266" r:id="rId49"/>
    <p:sldId id="9890" r:id="rId50"/>
    <p:sldId id="302" r:id="rId51"/>
    <p:sldId id="304" r:id="rId52"/>
    <p:sldId id="305" r:id="rId53"/>
    <p:sldId id="306" r:id="rId54"/>
    <p:sldId id="307" r:id="rId55"/>
    <p:sldId id="308" r:id="rId56"/>
    <p:sldId id="314" r:id="rId57"/>
    <p:sldId id="315" r:id="rId58"/>
    <p:sldId id="316" r:id="rId59"/>
    <p:sldId id="318" r:id="rId60"/>
    <p:sldId id="319" r:id="rId61"/>
    <p:sldId id="320" r:id="rId62"/>
    <p:sldId id="9891" r:id="rId63"/>
    <p:sldId id="9892" r:id="rId64"/>
    <p:sldId id="9900" r:id="rId65"/>
    <p:sldId id="9893" r:id="rId66"/>
    <p:sldId id="9894" r:id="rId67"/>
    <p:sldId id="9895" r:id="rId68"/>
    <p:sldId id="267" r:id="rId69"/>
    <p:sldId id="9888" r:id="rId70"/>
    <p:sldId id="268" r:id="rId71"/>
    <p:sldId id="269" r:id="rId72"/>
    <p:sldId id="270" r:id="rId73"/>
    <p:sldId id="9896" r:id="rId74"/>
    <p:sldId id="271" r:id="rId75"/>
    <p:sldId id="9880" r:id="rId76"/>
    <p:sldId id="272" r:id="rId77"/>
    <p:sldId id="273" r:id="rId78"/>
    <p:sldId id="274" r:id="rId79"/>
    <p:sldId id="275" r:id="rId80"/>
    <p:sldId id="276" r:id="rId81"/>
    <p:sldId id="277" r:id="rId82"/>
    <p:sldId id="278" r:id="rId83"/>
    <p:sldId id="279" r:id="rId84"/>
    <p:sldId id="280" r:id="rId85"/>
    <p:sldId id="281" r:id="rId86"/>
    <p:sldId id="282" r:id="rId87"/>
    <p:sldId id="283" r:id="rId88"/>
    <p:sldId id="284" r:id="rId89"/>
    <p:sldId id="285" r:id="rId90"/>
    <p:sldId id="286" r:id="rId91"/>
    <p:sldId id="287" r:id="rId92"/>
    <p:sldId id="288" r:id="rId93"/>
    <p:sldId id="289" r:id="rId94"/>
    <p:sldId id="290" r:id="rId95"/>
    <p:sldId id="291" r:id="rId96"/>
    <p:sldId id="292" r:id="rId97"/>
    <p:sldId id="293" r:id="rId98"/>
    <p:sldId id="294" r:id="rId99"/>
    <p:sldId id="295" r:id="rId100"/>
    <p:sldId id="296" r:id="rId101"/>
    <p:sldId id="297" r:id="rId102"/>
    <p:sldId id="298" r:id="rId103"/>
    <p:sldId id="299" r:id="rId104"/>
    <p:sldId id="300" r:id="rId105"/>
    <p:sldId id="337" r:id="rId106"/>
    <p:sldId id="338" r:id="rId107"/>
    <p:sldId id="339" r:id="rId108"/>
    <p:sldId id="9889" r:id="rId109"/>
    <p:sldId id="312" r:id="rId110"/>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73FEFF"/>
    <a:srgbClr val="941100"/>
    <a:srgbClr val="212121"/>
    <a:srgbClr val="005493"/>
    <a:srgbClr val="FF2F92"/>
    <a:srgbClr val="9437FF"/>
    <a:srgbClr val="ED3C64"/>
    <a:srgbClr val="00FB92"/>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DE099-8290-A748-920F-FEACB36C879D}" v="50" dt="2024-09-24T03:51:47.46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4" autoAdjust="0"/>
    <p:restoredTop sz="69823" autoAdjust="0"/>
  </p:normalViewPr>
  <p:slideViewPr>
    <p:cSldViewPr>
      <p:cViewPr varScale="1">
        <p:scale>
          <a:sx n="79" d="100"/>
          <a:sy n="79" d="100"/>
        </p:scale>
        <p:origin x="224" y="1024"/>
      </p:cViewPr>
      <p:guideLst>
        <p:guide orient="horz" pos="2480"/>
        <p:guide pos="340"/>
        <p:guide pos="2880"/>
      </p:guideLst>
    </p:cSldViewPr>
  </p:slideViewPr>
  <p:outlineViewPr>
    <p:cViewPr>
      <p:scale>
        <a:sx n="33" d="100"/>
        <a:sy n="33" d="100"/>
      </p:scale>
      <p:origin x="0" y="-5720"/>
    </p:cViewPr>
  </p:outlineViewPr>
  <p:notesTextViewPr>
    <p:cViewPr>
      <p:scale>
        <a:sx n="65" d="100"/>
        <a:sy n="6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microsoft.com/office/2016/11/relationships/changesInfo" Target="changesInfos/changesInfo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达 魏" userId="ca17b13798aa44f7" providerId="LiveId" clId="{4B3DE099-8290-A748-920F-FEACB36C879D}"/>
    <pc:docChg chg="undo custSel addSld delSld modSld sldOrd">
      <pc:chgData name="星达 魏" userId="ca17b13798aa44f7" providerId="LiveId" clId="{4B3DE099-8290-A748-920F-FEACB36C879D}" dt="2024-09-24T03:51:54.872" v="943" actId="1036"/>
      <pc:docMkLst>
        <pc:docMk/>
      </pc:docMkLst>
      <pc:sldChg chg="modNotesTx">
        <pc:chgData name="星达 魏" userId="ca17b13798aa44f7" providerId="LiveId" clId="{4B3DE099-8290-A748-920F-FEACB36C879D}" dt="2024-09-23T09:52:08.907" v="90" actId="20577"/>
        <pc:sldMkLst>
          <pc:docMk/>
          <pc:sldMk cId="2242140234" sldId="300"/>
        </pc:sldMkLst>
      </pc:sldChg>
      <pc:sldChg chg="del">
        <pc:chgData name="星达 魏" userId="ca17b13798aa44f7" providerId="LiveId" clId="{4B3DE099-8290-A748-920F-FEACB36C879D}" dt="2024-09-23T12:07:19.806" v="414" actId="2696"/>
        <pc:sldMkLst>
          <pc:docMk/>
          <pc:sldMk cId="1340787394" sldId="301"/>
        </pc:sldMkLst>
      </pc:sldChg>
      <pc:sldChg chg="add">
        <pc:chgData name="星达 魏" userId="ca17b13798aa44f7" providerId="LiveId" clId="{4B3DE099-8290-A748-920F-FEACB36C879D}" dt="2024-09-23T12:07:56.619" v="427"/>
        <pc:sldMkLst>
          <pc:docMk/>
          <pc:sldMk cId="649067011" sldId="302"/>
        </pc:sldMkLst>
      </pc:sldChg>
      <pc:sldChg chg="del">
        <pc:chgData name="星达 魏" userId="ca17b13798aa44f7" providerId="LiveId" clId="{4B3DE099-8290-A748-920F-FEACB36C879D}" dt="2024-09-23T12:07:38.501" v="415" actId="2696"/>
        <pc:sldMkLst>
          <pc:docMk/>
          <pc:sldMk cId="944864225" sldId="302"/>
        </pc:sldMkLst>
      </pc:sldChg>
      <pc:sldChg chg="add">
        <pc:chgData name="星达 魏" userId="ca17b13798aa44f7" providerId="LiveId" clId="{4B3DE099-8290-A748-920F-FEACB36C879D}" dt="2024-09-23T12:07:56.619" v="427"/>
        <pc:sldMkLst>
          <pc:docMk/>
          <pc:sldMk cId="659397066" sldId="304"/>
        </pc:sldMkLst>
      </pc:sldChg>
      <pc:sldChg chg="del">
        <pc:chgData name="星达 魏" userId="ca17b13798aa44f7" providerId="LiveId" clId="{4B3DE099-8290-A748-920F-FEACB36C879D}" dt="2024-09-23T12:07:38.508" v="416" actId="2696"/>
        <pc:sldMkLst>
          <pc:docMk/>
          <pc:sldMk cId="660232311" sldId="304"/>
        </pc:sldMkLst>
      </pc:sldChg>
      <pc:sldChg chg="del">
        <pc:chgData name="星达 魏" userId="ca17b13798aa44f7" providerId="LiveId" clId="{4B3DE099-8290-A748-920F-FEACB36C879D}" dt="2024-09-23T12:07:38.513" v="417" actId="2696"/>
        <pc:sldMkLst>
          <pc:docMk/>
          <pc:sldMk cId="2536163433" sldId="305"/>
        </pc:sldMkLst>
      </pc:sldChg>
      <pc:sldChg chg="add">
        <pc:chgData name="星达 魏" userId="ca17b13798aa44f7" providerId="LiveId" clId="{4B3DE099-8290-A748-920F-FEACB36C879D}" dt="2024-09-23T12:07:56.619" v="427"/>
        <pc:sldMkLst>
          <pc:docMk/>
          <pc:sldMk cId="2623208123" sldId="305"/>
        </pc:sldMkLst>
      </pc:sldChg>
      <pc:sldChg chg="del">
        <pc:chgData name="星达 魏" userId="ca17b13798aa44f7" providerId="LiveId" clId="{4B3DE099-8290-A748-920F-FEACB36C879D}" dt="2024-09-23T12:07:38.518" v="418" actId="2696"/>
        <pc:sldMkLst>
          <pc:docMk/>
          <pc:sldMk cId="280590267" sldId="306"/>
        </pc:sldMkLst>
      </pc:sldChg>
      <pc:sldChg chg="add">
        <pc:chgData name="星达 魏" userId="ca17b13798aa44f7" providerId="LiveId" clId="{4B3DE099-8290-A748-920F-FEACB36C879D}" dt="2024-09-23T12:07:56.619" v="427"/>
        <pc:sldMkLst>
          <pc:docMk/>
          <pc:sldMk cId="3959636456" sldId="306"/>
        </pc:sldMkLst>
      </pc:sldChg>
      <pc:sldChg chg="add">
        <pc:chgData name="星达 魏" userId="ca17b13798aa44f7" providerId="LiveId" clId="{4B3DE099-8290-A748-920F-FEACB36C879D}" dt="2024-09-23T12:07:56.619" v="427"/>
        <pc:sldMkLst>
          <pc:docMk/>
          <pc:sldMk cId="3454836076" sldId="307"/>
        </pc:sldMkLst>
      </pc:sldChg>
      <pc:sldChg chg="del modNotesTx">
        <pc:chgData name="星达 魏" userId="ca17b13798aa44f7" providerId="LiveId" clId="{4B3DE099-8290-A748-920F-FEACB36C879D}" dt="2024-09-23T12:07:38.527" v="419" actId="2696"/>
        <pc:sldMkLst>
          <pc:docMk/>
          <pc:sldMk cId="3802490475" sldId="307"/>
        </pc:sldMkLst>
      </pc:sldChg>
      <pc:sldChg chg="add">
        <pc:chgData name="星达 魏" userId="ca17b13798aa44f7" providerId="LiveId" clId="{4B3DE099-8290-A748-920F-FEACB36C879D}" dt="2024-09-23T12:07:56.619" v="427"/>
        <pc:sldMkLst>
          <pc:docMk/>
          <pc:sldMk cId="1403825956" sldId="308"/>
        </pc:sldMkLst>
      </pc:sldChg>
      <pc:sldChg chg="modSp del mod">
        <pc:chgData name="星达 魏" userId="ca17b13798aa44f7" providerId="LiveId" clId="{4B3DE099-8290-A748-920F-FEACB36C879D}" dt="2024-09-23T12:07:38.537" v="420" actId="2696"/>
        <pc:sldMkLst>
          <pc:docMk/>
          <pc:sldMk cId="2486147437" sldId="308"/>
        </pc:sldMkLst>
        <pc:spChg chg="mod">
          <ac:chgData name="星达 魏" userId="ca17b13798aa44f7" providerId="LiveId" clId="{4B3DE099-8290-A748-920F-FEACB36C879D}" dt="2024-09-23T09:54:27.828" v="127" actId="14100"/>
          <ac:spMkLst>
            <pc:docMk/>
            <pc:sldMk cId="2486147437" sldId="308"/>
            <ac:spMk id="3" creationId="{00000000-0000-0000-0000-000000000000}"/>
          </ac:spMkLst>
        </pc:spChg>
      </pc:sldChg>
      <pc:sldChg chg="del">
        <pc:chgData name="星达 魏" userId="ca17b13798aa44f7" providerId="LiveId" clId="{4B3DE099-8290-A748-920F-FEACB36C879D}" dt="2024-09-23T12:07:38.547" v="421" actId="2696"/>
        <pc:sldMkLst>
          <pc:docMk/>
          <pc:sldMk cId="1784427268" sldId="314"/>
        </pc:sldMkLst>
      </pc:sldChg>
      <pc:sldChg chg="add">
        <pc:chgData name="星达 魏" userId="ca17b13798aa44f7" providerId="LiveId" clId="{4B3DE099-8290-A748-920F-FEACB36C879D}" dt="2024-09-23T12:07:56.619" v="427"/>
        <pc:sldMkLst>
          <pc:docMk/>
          <pc:sldMk cId="2008576017" sldId="314"/>
        </pc:sldMkLst>
      </pc:sldChg>
      <pc:sldChg chg="del">
        <pc:chgData name="星达 魏" userId="ca17b13798aa44f7" providerId="LiveId" clId="{4B3DE099-8290-A748-920F-FEACB36C879D}" dt="2024-09-23T12:07:38.556" v="422" actId="2696"/>
        <pc:sldMkLst>
          <pc:docMk/>
          <pc:sldMk cId="637170842" sldId="315"/>
        </pc:sldMkLst>
      </pc:sldChg>
      <pc:sldChg chg="add">
        <pc:chgData name="星达 魏" userId="ca17b13798aa44f7" providerId="LiveId" clId="{4B3DE099-8290-A748-920F-FEACB36C879D}" dt="2024-09-23T12:07:56.619" v="427"/>
        <pc:sldMkLst>
          <pc:docMk/>
          <pc:sldMk cId="1552515055" sldId="315"/>
        </pc:sldMkLst>
      </pc:sldChg>
      <pc:sldChg chg="add">
        <pc:chgData name="星达 魏" userId="ca17b13798aa44f7" providerId="LiveId" clId="{4B3DE099-8290-A748-920F-FEACB36C879D}" dt="2024-09-23T12:07:56.619" v="427"/>
        <pc:sldMkLst>
          <pc:docMk/>
          <pc:sldMk cId="2227544538" sldId="316"/>
        </pc:sldMkLst>
      </pc:sldChg>
      <pc:sldChg chg="del">
        <pc:chgData name="星达 魏" userId="ca17b13798aa44f7" providerId="LiveId" clId="{4B3DE099-8290-A748-920F-FEACB36C879D}" dt="2024-09-23T12:07:38.565" v="423" actId="2696"/>
        <pc:sldMkLst>
          <pc:docMk/>
          <pc:sldMk cId="2884790995" sldId="316"/>
        </pc:sldMkLst>
      </pc:sldChg>
      <pc:sldChg chg="del">
        <pc:chgData name="星达 魏" userId="ca17b13798aa44f7" providerId="LiveId" clId="{4B3DE099-8290-A748-920F-FEACB36C879D}" dt="2024-09-23T12:07:38.569" v="424" actId="2696"/>
        <pc:sldMkLst>
          <pc:docMk/>
          <pc:sldMk cId="579942000" sldId="318"/>
        </pc:sldMkLst>
      </pc:sldChg>
      <pc:sldChg chg="add">
        <pc:chgData name="星达 魏" userId="ca17b13798aa44f7" providerId="LiveId" clId="{4B3DE099-8290-A748-920F-FEACB36C879D}" dt="2024-09-23T12:07:56.619" v="427"/>
        <pc:sldMkLst>
          <pc:docMk/>
          <pc:sldMk cId="3773140268" sldId="318"/>
        </pc:sldMkLst>
      </pc:sldChg>
      <pc:sldChg chg="modSp add mod">
        <pc:chgData name="星达 魏" userId="ca17b13798aa44f7" providerId="LiveId" clId="{4B3DE099-8290-A748-920F-FEACB36C879D}" dt="2024-09-24T03:51:29.827" v="936" actId="20577"/>
        <pc:sldMkLst>
          <pc:docMk/>
          <pc:sldMk cId="1496325542" sldId="319"/>
        </pc:sldMkLst>
        <pc:spChg chg="mod">
          <ac:chgData name="星达 魏" userId="ca17b13798aa44f7" providerId="LiveId" clId="{4B3DE099-8290-A748-920F-FEACB36C879D}" dt="2024-09-24T03:51:29.827" v="936" actId="20577"/>
          <ac:spMkLst>
            <pc:docMk/>
            <pc:sldMk cId="1496325542" sldId="319"/>
            <ac:spMk id="2" creationId="{00000000-0000-0000-0000-000000000000}"/>
          </ac:spMkLst>
        </pc:spChg>
      </pc:sldChg>
      <pc:sldChg chg="del">
        <pc:chgData name="星达 魏" userId="ca17b13798aa44f7" providerId="LiveId" clId="{4B3DE099-8290-A748-920F-FEACB36C879D}" dt="2024-09-23T12:07:38.574" v="425" actId="2696"/>
        <pc:sldMkLst>
          <pc:docMk/>
          <pc:sldMk cId="2385759604" sldId="319"/>
        </pc:sldMkLst>
      </pc:sldChg>
      <pc:sldChg chg="del">
        <pc:chgData name="星达 魏" userId="ca17b13798aa44f7" providerId="LiveId" clId="{4B3DE099-8290-A748-920F-FEACB36C879D}" dt="2024-09-23T12:07:38.576" v="426" actId="2696"/>
        <pc:sldMkLst>
          <pc:docMk/>
          <pc:sldMk cId="246844275" sldId="320"/>
        </pc:sldMkLst>
      </pc:sldChg>
      <pc:sldChg chg="add">
        <pc:chgData name="星达 魏" userId="ca17b13798aa44f7" providerId="LiveId" clId="{4B3DE099-8290-A748-920F-FEACB36C879D}" dt="2024-09-23T12:07:56.619" v="427"/>
        <pc:sldMkLst>
          <pc:docMk/>
          <pc:sldMk cId="1761022351" sldId="320"/>
        </pc:sldMkLst>
      </pc:sldChg>
      <pc:sldChg chg="add">
        <pc:chgData name="星达 魏" userId="ca17b13798aa44f7" providerId="LiveId" clId="{4B3DE099-8290-A748-920F-FEACB36C879D}" dt="2024-09-23T09:46:38.665" v="25"/>
        <pc:sldMkLst>
          <pc:docMk/>
          <pc:sldMk cId="3113350064" sldId="364"/>
        </pc:sldMkLst>
      </pc:sldChg>
      <pc:sldChg chg="del">
        <pc:chgData name="星达 魏" userId="ca17b13798aa44f7" providerId="LiveId" clId="{4B3DE099-8290-A748-920F-FEACB36C879D}" dt="2024-09-23T09:46:32.916" v="23" actId="2696"/>
        <pc:sldMkLst>
          <pc:docMk/>
          <pc:sldMk cId="3642595888" sldId="364"/>
        </pc:sldMkLst>
      </pc:sldChg>
      <pc:sldChg chg="add">
        <pc:chgData name="星达 魏" userId="ca17b13798aa44f7" providerId="LiveId" clId="{4B3DE099-8290-A748-920F-FEACB36C879D}" dt="2024-09-23T09:46:38.665" v="25"/>
        <pc:sldMkLst>
          <pc:docMk/>
          <pc:sldMk cId="152964825" sldId="365"/>
        </pc:sldMkLst>
      </pc:sldChg>
      <pc:sldChg chg="del">
        <pc:chgData name="星达 魏" userId="ca17b13798aa44f7" providerId="LiveId" clId="{4B3DE099-8290-A748-920F-FEACB36C879D}" dt="2024-09-23T09:46:32.889" v="3" actId="2696"/>
        <pc:sldMkLst>
          <pc:docMk/>
          <pc:sldMk cId="4064984579" sldId="365"/>
        </pc:sldMkLst>
      </pc:sldChg>
      <pc:sldChg chg="add">
        <pc:chgData name="星达 魏" userId="ca17b13798aa44f7" providerId="LiveId" clId="{4B3DE099-8290-A748-920F-FEACB36C879D}" dt="2024-09-23T09:46:38.665" v="25"/>
        <pc:sldMkLst>
          <pc:docMk/>
          <pc:sldMk cId="408017234" sldId="366"/>
        </pc:sldMkLst>
      </pc:sldChg>
      <pc:sldChg chg="del">
        <pc:chgData name="星达 魏" userId="ca17b13798aa44f7" providerId="LiveId" clId="{4B3DE099-8290-A748-920F-FEACB36C879D}" dt="2024-09-23T09:46:32.883" v="2" actId="2696"/>
        <pc:sldMkLst>
          <pc:docMk/>
          <pc:sldMk cId="3657958963" sldId="366"/>
        </pc:sldMkLst>
      </pc:sldChg>
      <pc:sldChg chg="del">
        <pc:chgData name="星达 魏" userId="ca17b13798aa44f7" providerId="LiveId" clId="{4B3DE099-8290-A748-920F-FEACB36C879D}" dt="2024-09-23T09:46:32.903" v="17" actId="2696"/>
        <pc:sldMkLst>
          <pc:docMk/>
          <pc:sldMk cId="861838989" sldId="509"/>
        </pc:sldMkLst>
      </pc:sldChg>
      <pc:sldChg chg="add">
        <pc:chgData name="星达 魏" userId="ca17b13798aa44f7" providerId="LiveId" clId="{4B3DE099-8290-A748-920F-FEACB36C879D}" dt="2024-09-23T09:46:38.665" v="25"/>
        <pc:sldMkLst>
          <pc:docMk/>
          <pc:sldMk cId="923216778" sldId="509"/>
        </pc:sldMkLst>
      </pc:sldChg>
      <pc:sldChg chg="del">
        <pc:chgData name="星达 魏" userId="ca17b13798aa44f7" providerId="LiveId" clId="{4B3DE099-8290-A748-920F-FEACB36C879D}" dt="2024-09-23T09:46:32.902" v="16" actId="2696"/>
        <pc:sldMkLst>
          <pc:docMk/>
          <pc:sldMk cId="701943705" sldId="510"/>
        </pc:sldMkLst>
      </pc:sldChg>
      <pc:sldChg chg="modSp add">
        <pc:chgData name="星达 魏" userId="ca17b13798aa44f7" providerId="LiveId" clId="{4B3DE099-8290-A748-920F-FEACB36C879D}" dt="2024-09-24T02:39:27.435" v="683" actId="1076"/>
        <pc:sldMkLst>
          <pc:docMk/>
          <pc:sldMk cId="800579575" sldId="510"/>
        </pc:sldMkLst>
        <pc:picChg chg="mod">
          <ac:chgData name="星达 魏" userId="ca17b13798aa44f7" providerId="LiveId" clId="{4B3DE099-8290-A748-920F-FEACB36C879D}" dt="2024-09-24T02:39:27.435" v="683" actId="1076"/>
          <ac:picMkLst>
            <pc:docMk/>
            <pc:sldMk cId="800579575" sldId="510"/>
            <ac:picMk id="4" creationId="{00000000-0000-0000-0000-000000000000}"/>
          </ac:picMkLst>
        </pc:picChg>
      </pc:sldChg>
      <pc:sldChg chg="add">
        <pc:chgData name="星达 魏" userId="ca17b13798aa44f7" providerId="LiveId" clId="{4B3DE099-8290-A748-920F-FEACB36C879D}" dt="2024-09-23T09:46:38.665" v="25"/>
        <pc:sldMkLst>
          <pc:docMk/>
          <pc:sldMk cId="875558213" sldId="512"/>
        </pc:sldMkLst>
      </pc:sldChg>
      <pc:sldChg chg="del">
        <pc:chgData name="星达 魏" userId="ca17b13798aa44f7" providerId="LiveId" clId="{4B3DE099-8290-A748-920F-FEACB36C879D}" dt="2024-09-23T09:46:32.913" v="21" actId="2696"/>
        <pc:sldMkLst>
          <pc:docMk/>
          <pc:sldMk cId="914600930" sldId="512"/>
        </pc:sldMkLst>
      </pc:sldChg>
      <pc:sldChg chg="add">
        <pc:chgData name="星达 魏" userId="ca17b13798aa44f7" providerId="LiveId" clId="{4B3DE099-8290-A748-920F-FEACB36C879D}" dt="2024-09-23T09:46:38.665" v="25"/>
        <pc:sldMkLst>
          <pc:docMk/>
          <pc:sldMk cId="538828733" sldId="1388"/>
        </pc:sldMkLst>
      </pc:sldChg>
      <pc:sldChg chg="del">
        <pc:chgData name="星达 魏" userId="ca17b13798aa44f7" providerId="LiveId" clId="{4B3DE099-8290-A748-920F-FEACB36C879D}" dt="2024-09-23T09:46:32.876" v="0" actId="2696"/>
        <pc:sldMkLst>
          <pc:docMk/>
          <pc:sldMk cId="769672840" sldId="1388"/>
        </pc:sldMkLst>
      </pc:sldChg>
      <pc:sldChg chg="del">
        <pc:chgData name="星达 魏" userId="ca17b13798aa44f7" providerId="LiveId" clId="{4B3DE099-8290-A748-920F-FEACB36C879D}" dt="2024-09-23T09:46:32.912" v="20" actId="2696"/>
        <pc:sldMkLst>
          <pc:docMk/>
          <pc:sldMk cId="2546870659" sldId="1389"/>
        </pc:sldMkLst>
      </pc:sldChg>
      <pc:sldChg chg="modSp add mod">
        <pc:chgData name="星达 魏" userId="ca17b13798aa44f7" providerId="LiveId" clId="{4B3DE099-8290-A748-920F-FEACB36C879D}" dt="2024-09-24T02:44:16.438" v="865"/>
        <pc:sldMkLst>
          <pc:docMk/>
          <pc:sldMk cId="3325842782" sldId="1389"/>
        </pc:sldMkLst>
        <pc:spChg chg="mod">
          <ac:chgData name="星达 魏" userId="ca17b13798aa44f7" providerId="LiveId" clId="{4B3DE099-8290-A748-920F-FEACB36C879D}" dt="2024-09-24T02:44:16.438" v="865"/>
          <ac:spMkLst>
            <pc:docMk/>
            <pc:sldMk cId="3325842782" sldId="1389"/>
            <ac:spMk id="5" creationId="{7643F542-40F9-0042-972E-0CE331543DC1}"/>
          </ac:spMkLst>
        </pc:spChg>
      </pc:sldChg>
      <pc:sldChg chg="del">
        <pc:chgData name="星达 魏" userId="ca17b13798aa44f7" providerId="LiveId" clId="{4B3DE099-8290-A748-920F-FEACB36C879D}" dt="2024-09-23T09:46:32.919" v="24" actId="2696"/>
        <pc:sldMkLst>
          <pc:docMk/>
          <pc:sldMk cId="3824361457" sldId="1390"/>
        </pc:sldMkLst>
      </pc:sldChg>
      <pc:sldChg chg="modSp add mod">
        <pc:chgData name="星达 魏" userId="ca17b13798aa44f7" providerId="LiveId" clId="{4B3DE099-8290-A748-920F-FEACB36C879D}" dt="2024-09-24T02:36:41.247" v="681" actId="255"/>
        <pc:sldMkLst>
          <pc:docMk/>
          <pc:sldMk cId="3986910259" sldId="1390"/>
        </pc:sldMkLst>
        <pc:spChg chg="mod">
          <ac:chgData name="星达 魏" userId="ca17b13798aa44f7" providerId="LiveId" clId="{4B3DE099-8290-A748-920F-FEACB36C879D}" dt="2024-09-24T02:36:41.247" v="681" actId="255"/>
          <ac:spMkLst>
            <pc:docMk/>
            <pc:sldMk cId="3986910259" sldId="1390"/>
            <ac:spMk id="3" creationId="{C745B6B7-3B89-0641-97A3-A454CDC4E2D4}"/>
          </ac:spMkLst>
        </pc:spChg>
      </pc:sldChg>
      <pc:sldChg chg="del">
        <pc:chgData name="星达 魏" userId="ca17b13798aa44f7" providerId="LiveId" clId="{4B3DE099-8290-A748-920F-FEACB36C879D}" dt="2024-09-23T09:46:32.898" v="11" actId="2696"/>
        <pc:sldMkLst>
          <pc:docMk/>
          <pc:sldMk cId="1541698040" sldId="1391"/>
        </pc:sldMkLst>
      </pc:sldChg>
      <pc:sldChg chg="modSp add mod">
        <pc:chgData name="星达 魏" userId="ca17b13798aa44f7" providerId="LiveId" clId="{4B3DE099-8290-A748-920F-FEACB36C879D}" dt="2024-09-24T02:40:23.846" v="721" actId="1076"/>
        <pc:sldMkLst>
          <pc:docMk/>
          <pc:sldMk cId="3685945053" sldId="1391"/>
        </pc:sldMkLst>
        <pc:spChg chg="mod">
          <ac:chgData name="星达 魏" userId="ca17b13798aa44f7" providerId="LiveId" clId="{4B3DE099-8290-A748-920F-FEACB36C879D}" dt="2024-09-24T02:40:20.432" v="720" actId="20577"/>
          <ac:spMkLst>
            <pc:docMk/>
            <pc:sldMk cId="3685945053" sldId="1391"/>
            <ac:spMk id="3" creationId="{672454B7-95BA-5F41-B357-A6341717AD00}"/>
          </ac:spMkLst>
        </pc:spChg>
        <pc:picChg chg="mod">
          <ac:chgData name="星达 魏" userId="ca17b13798aa44f7" providerId="LiveId" clId="{4B3DE099-8290-A748-920F-FEACB36C879D}" dt="2024-09-24T02:40:23.846" v="721" actId="1076"/>
          <ac:picMkLst>
            <pc:docMk/>
            <pc:sldMk cId="3685945053" sldId="1391"/>
            <ac:picMk id="4" creationId="{EF4994FB-9A5F-9645-9588-5CAF4F72E1B0}"/>
          </ac:picMkLst>
        </pc:picChg>
      </pc:sldChg>
      <pc:sldChg chg="add">
        <pc:chgData name="星达 魏" userId="ca17b13798aa44f7" providerId="LiveId" clId="{4B3DE099-8290-A748-920F-FEACB36C879D}" dt="2024-09-23T09:46:38.665" v="25"/>
        <pc:sldMkLst>
          <pc:docMk/>
          <pc:sldMk cId="540080905" sldId="1392"/>
        </pc:sldMkLst>
      </pc:sldChg>
      <pc:sldChg chg="del">
        <pc:chgData name="星达 魏" userId="ca17b13798aa44f7" providerId="LiveId" clId="{4B3DE099-8290-A748-920F-FEACB36C879D}" dt="2024-09-23T09:46:32.904" v="18" actId="2696"/>
        <pc:sldMkLst>
          <pc:docMk/>
          <pc:sldMk cId="1629434586" sldId="1392"/>
        </pc:sldMkLst>
      </pc:sldChg>
      <pc:sldChg chg="add">
        <pc:chgData name="星达 魏" userId="ca17b13798aa44f7" providerId="LiveId" clId="{4B3DE099-8290-A748-920F-FEACB36C879D}" dt="2024-09-23T09:46:38.665" v="25"/>
        <pc:sldMkLst>
          <pc:docMk/>
          <pc:sldMk cId="1118070978" sldId="1393"/>
        </pc:sldMkLst>
      </pc:sldChg>
      <pc:sldChg chg="del">
        <pc:chgData name="星达 魏" userId="ca17b13798aa44f7" providerId="LiveId" clId="{4B3DE099-8290-A748-920F-FEACB36C879D}" dt="2024-09-23T09:46:32.897" v="10" actId="2696"/>
        <pc:sldMkLst>
          <pc:docMk/>
          <pc:sldMk cId="3988953767" sldId="1393"/>
        </pc:sldMkLst>
      </pc:sldChg>
      <pc:sldChg chg="del">
        <pc:chgData name="星达 魏" userId="ca17b13798aa44f7" providerId="LiveId" clId="{4B3DE099-8290-A748-920F-FEACB36C879D}" dt="2024-09-23T09:46:32.901" v="15" actId="2696"/>
        <pc:sldMkLst>
          <pc:docMk/>
          <pc:sldMk cId="2629823658" sldId="1394"/>
        </pc:sldMkLst>
      </pc:sldChg>
      <pc:sldChg chg="modSp add mod ord">
        <pc:chgData name="星达 魏" userId="ca17b13798aa44f7" providerId="LiveId" clId="{4B3DE099-8290-A748-920F-FEACB36C879D}" dt="2024-09-24T02:44:01.821" v="858" actId="20577"/>
        <pc:sldMkLst>
          <pc:docMk/>
          <pc:sldMk cId="4222676009" sldId="1394"/>
        </pc:sldMkLst>
        <pc:spChg chg="mod">
          <ac:chgData name="星达 魏" userId="ca17b13798aa44f7" providerId="LiveId" clId="{4B3DE099-8290-A748-920F-FEACB36C879D}" dt="2024-09-24T02:44:01.821" v="858" actId="20577"/>
          <ac:spMkLst>
            <pc:docMk/>
            <pc:sldMk cId="4222676009" sldId="1394"/>
            <ac:spMk id="2" creationId="{4DE8053F-F70F-A944-A0CF-4C2212F16197}"/>
          </ac:spMkLst>
        </pc:spChg>
      </pc:sldChg>
      <pc:sldChg chg="modSp add mod">
        <pc:chgData name="星达 魏" userId="ca17b13798aa44f7" providerId="LiveId" clId="{4B3DE099-8290-A748-920F-FEACB36C879D}" dt="2024-09-24T02:44:07.114" v="860" actId="20577"/>
        <pc:sldMkLst>
          <pc:docMk/>
          <pc:sldMk cId="2526017144" sldId="1395"/>
        </pc:sldMkLst>
        <pc:spChg chg="mod">
          <ac:chgData name="星达 魏" userId="ca17b13798aa44f7" providerId="LiveId" clId="{4B3DE099-8290-A748-920F-FEACB36C879D}" dt="2024-09-24T02:44:07.114" v="860" actId="20577"/>
          <ac:spMkLst>
            <pc:docMk/>
            <pc:sldMk cId="2526017144" sldId="1395"/>
            <ac:spMk id="2" creationId="{D217E861-9003-E44D-A228-E1B3FA6B0B98}"/>
          </ac:spMkLst>
        </pc:spChg>
      </pc:sldChg>
      <pc:sldChg chg="del">
        <pc:chgData name="星达 魏" userId="ca17b13798aa44f7" providerId="LiveId" clId="{4B3DE099-8290-A748-920F-FEACB36C879D}" dt="2024-09-23T09:46:32.901" v="14" actId="2696"/>
        <pc:sldMkLst>
          <pc:docMk/>
          <pc:sldMk cId="2876090726" sldId="1395"/>
        </pc:sldMkLst>
      </pc:sldChg>
      <pc:sldChg chg="add">
        <pc:chgData name="星达 魏" userId="ca17b13798aa44f7" providerId="LiveId" clId="{4B3DE099-8290-A748-920F-FEACB36C879D}" dt="2024-09-23T09:46:38.665" v="25"/>
        <pc:sldMkLst>
          <pc:docMk/>
          <pc:sldMk cId="1107107996" sldId="1396"/>
        </pc:sldMkLst>
      </pc:sldChg>
      <pc:sldChg chg="del">
        <pc:chgData name="星达 魏" userId="ca17b13798aa44f7" providerId="LiveId" clId="{4B3DE099-8290-A748-920F-FEACB36C879D}" dt="2024-09-23T09:46:32.893" v="7" actId="2696"/>
        <pc:sldMkLst>
          <pc:docMk/>
          <pc:sldMk cId="2260022802" sldId="1396"/>
        </pc:sldMkLst>
      </pc:sldChg>
      <pc:sldChg chg="del">
        <pc:chgData name="星达 魏" userId="ca17b13798aa44f7" providerId="LiveId" clId="{4B3DE099-8290-A748-920F-FEACB36C879D}" dt="2024-09-23T09:46:32.891" v="5" actId="2696"/>
        <pc:sldMkLst>
          <pc:docMk/>
          <pc:sldMk cId="261162910" sldId="1397"/>
        </pc:sldMkLst>
      </pc:sldChg>
      <pc:sldChg chg="add">
        <pc:chgData name="星达 魏" userId="ca17b13798aa44f7" providerId="LiveId" clId="{4B3DE099-8290-A748-920F-FEACB36C879D}" dt="2024-09-23T09:46:38.665" v="25"/>
        <pc:sldMkLst>
          <pc:docMk/>
          <pc:sldMk cId="3029432191" sldId="1397"/>
        </pc:sldMkLst>
      </pc:sldChg>
      <pc:sldChg chg="del">
        <pc:chgData name="星达 魏" userId="ca17b13798aa44f7" providerId="LiveId" clId="{4B3DE099-8290-A748-920F-FEACB36C879D}" dt="2024-09-23T09:46:32.914" v="22" actId="2696"/>
        <pc:sldMkLst>
          <pc:docMk/>
          <pc:sldMk cId="585454052" sldId="1398"/>
        </pc:sldMkLst>
      </pc:sldChg>
      <pc:sldChg chg="add">
        <pc:chgData name="星达 魏" userId="ca17b13798aa44f7" providerId="LiveId" clId="{4B3DE099-8290-A748-920F-FEACB36C879D}" dt="2024-09-23T09:46:38.665" v="25"/>
        <pc:sldMkLst>
          <pc:docMk/>
          <pc:sldMk cId="3394426293" sldId="1398"/>
        </pc:sldMkLst>
      </pc:sldChg>
      <pc:sldChg chg="del">
        <pc:chgData name="星达 魏" userId="ca17b13798aa44f7" providerId="LiveId" clId="{4B3DE099-8290-A748-920F-FEACB36C879D}" dt="2024-09-23T09:46:32.890" v="4" actId="2696"/>
        <pc:sldMkLst>
          <pc:docMk/>
          <pc:sldMk cId="320973697" sldId="1399"/>
        </pc:sldMkLst>
      </pc:sldChg>
      <pc:sldChg chg="add">
        <pc:chgData name="星达 魏" userId="ca17b13798aa44f7" providerId="LiveId" clId="{4B3DE099-8290-A748-920F-FEACB36C879D}" dt="2024-09-23T09:46:38.665" v="25"/>
        <pc:sldMkLst>
          <pc:docMk/>
          <pc:sldMk cId="2967540279" sldId="1399"/>
        </pc:sldMkLst>
      </pc:sldChg>
      <pc:sldChg chg="add modNotesTx">
        <pc:chgData name="星达 魏" userId="ca17b13798aa44f7" providerId="LiveId" clId="{4B3DE099-8290-A748-920F-FEACB36C879D}" dt="2024-09-24T03:43:58.052" v="897" actId="20577"/>
        <pc:sldMkLst>
          <pc:docMk/>
          <pc:sldMk cId="1317661511" sldId="1400"/>
        </pc:sldMkLst>
      </pc:sldChg>
      <pc:sldChg chg="del">
        <pc:chgData name="星达 魏" userId="ca17b13798aa44f7" providerId="LiveId" clId="{4B3DE099-8290-A748-920F-FEACB36C879D}" dt="2024-09-23T09:46:32.895" v="9" actId="2696"/>
        <pc:sldMkLst>
          <pc:docMk/>
          <pc:sldMk cId="3272374843" sldId="1400"/>
        </pc:sldMkLst>
      </pc:sldChg>
      <pc:sldChg chg="add">
        <pc:chgData name="星达 魏" userId="ca17b13798aa44f7" providerId="LiveId" clId="{4B3DE099-8290-A748-920F-FEACB36C879D}" dt="2024-09-23T09:46:38.665" v="25"/>
        <pc:sldMkLst>
          <pc:docMk/>
          <pc:sldMk cId="2926089130" sldId="1401"/>
        </pc:sldMkLst>
      </pc:sldChg>
      <pc:sldChg chg="del">
        <pc:chgData name="星达 魏" userId="ca17b13798aa44f7" providerId="LiveId" clId="{4B3DE099-8290-A748-920F-FEACB36C879D}" dt="2024-09-23T09:46:32.892" v="6" actId="2696"/>
        <pc:sldMkLst>
          <pc:docMk/>
          <pc:sldMk cId="4270637022" sldId="1401"/>
        </pc:sldMkLst>
      </pc:sldChg>
      <pc:sldChg chg="add">
        <pc:chgData name="星达 魏" userId="ca17b13798aa44f7" providerId="LiveId" clId="{4B3DE099-8290-A748-920F-FEACB36C879D}" dt="2024-09-23T09:46:38.665" v="25"/>
        <pc:sldMkLst>
          <pc:docMk/>
          <pc:sldMk cId="1048946363" sldId="1402"/>
        </pc:sldMkLst>
      </pc:sldChg>
      <pc:sldChg chg="del">
        <pc:chgData name="星达 魏" userId="ca17b13798aa44f7" providerId="LiveId" clId="{4B3DE099-8290-A748-920F-FEACB36C879D}" dt="2024-09-23T09:46:32.879" v="1" actId="2696"/>
        <pc:sldMkLst>
          <pc:docMk/>
          <pc:sldMk cId="3953983769" sldId="1402"/>
        </pc:sldMkLst>
      </pc:sldChg>
      <pc:sldChg chg="del">
        <pc:chgData name="星达 魏" userId="ca17b13798aa44f7" providerId="LiveId" clId="{4B3DE099-8290-A748-920F-FEACB36C879D}" dt="2024-09-23T09:46:32.905" v="19" actId="2696"/>
        <pc:sldMkLst>
          <pc:docMk/>
          <pc:sldMk cId="479067295" sldId="1403"/>
        </pc:sldMkLst>
      </pc:sldChg>
      <pc:sldChg chg="add">
        <pc:chgData name="星达 魏" userId="ca17b13798aa44f7" providerId="LiveId" clId="{4B3DE099-8290-A748-920F-FEACB36C879D}" dt="2024-09-23T09:46:38.665" v="25"/>
        <pc:sldMkLst>
          <pc:docMk/>
          <pc:sldMk cId="1694028318" sldId="1403"/>
        </pc:sldMkLst>
      </pc:sldChg>
      <pc:sldChg chg="del">
        <pc:chgData name="星达 魏" userId="ca17b13798aa44f7" providerId="LiveId" clId="{4B3DE099-8290-A748-920F-FEACB36C879D}" dt="2024-09-23T09:46:32.900" v="13" actId="2696"/>
        <pc:sldMkLst>
          <pc:docMk/>
          <pc:sldMk cId="535289973" sldId="1404"/>
        </pc:sldMkLst>
      </pc:sldChg>
      <pc:sldChg chg="add">
        <pc:chgData name="星达 魏" userId="ca17b13798aa44f7" providerId="LiveId" clId="{4B3DE099-8290-A748-920F-FEACB36C879D}" dt="2024-09-23T09:46:38.665" v="25"/>
        <pc:sldMkLst>
          <pc:docMk/>
          <pc:sldMk cId="2109720738" sldId="1404"/>
        </pc:sldMkLst>
      </pc:sldChg>
      <pc:sldChg chg="modSp add mod">
        <pc:chgData name="星达 魏" userId="ca17b13798aa44f7" providerId="LiveId" clId="{4B3DE099-8290-A748-920F-FEACB36C879D}" dt="2024-09-24T03:45:29.235" v="928" actId="27636"/>
        <pc:sldMkLst>
          <pc:docMk/>
          <pc:sldMk cId="23173179" sldId="1405"/>
        </pc:sldMkLst>
        <pc:spChg chg="mod">
          <ac:chgData name="星达 魏" userId="ca17b13798aa44f7" providerId="LiveId" clId="{4B3DE099-8290-A748-920F-FEACB36C879D}" dt="2024-09-24T03:45:29.235" v="928" actId="27636"/>
          <ac:spMkLst>
            <pc:docMk/>
            <pc:sldMk cId="23173179" sldId="1405"/>
            <ac:spMk id="3" creationId="{BBC59240-6CAD-CD49-8538-2FEA50175187}"/>
          </ac:spMkLst>
        </pc:spChg>
      </pc:sldChg>
      <pc:sldChg chg="del">
        <pc:chgData name="星达 魏" userId="ca17b13798aa44f7" providerId="LiveId" clId="{4B3DE099-8290-A748-920F-FEACB36C879D}" dt="2024-09-23T09:46:32.899" v="12" actId="2696"/>
        <pc:sldMkLst>
          <pc:docMk/>
          <pc:sldMk cId="307515356" sldId="1405"/>
        </pc:sldMkLst>
      </pc:sldChg>
      <pc:sldChg chg="add">
        <pc:chgData name="星达 魏" userId="ca17b13798aa44f7" providerId="LiveId" clId="{4B3DE099-8290-A748-920F-FEACB36C879D}" dt="2024-09-24T02:43:40.954" v="855"/>
        <pc:sldMkLst>
          <pc:docMk/>
          <pc:sldMk cId="3993815354" sldId="2676"/>
        </pc:sldMkLst>
      </pc:sldChg>
      <pc:sldChg chg="add modNotesTx">
        <pc:chgData name="星达 魏" userId="ca17b13798aa44f7" providerId="LiveId" clId="{4B3DE099-8290-A748-920F-FEACB36C879D}" dt="2024-09-24T03:27:15.632" v="866"/>
        <pc:sldMkLst>
          <pc:docMk/>
          <pc:sldMk cId="2284202123" sldId="9881"/>
        </pc:sldMkLst>
      </pc:sldChg>
      <pc:sldChg chg="del">
        <pc:chgData name="星达 魏" userId="ca17b13798aa44f7" providerId="LiveId" clId="{4B3DE099-8290-A748-920F-FEACB36C879D}" dt="2024-09-23T09:46:32.894" v="8" actId="2696"/>
        <pc:sldMkLst>
          <pc:docMk/>
          <pc:sldMk cId="3943911659" sldId="9881"/>
        </pc:sldMkLst>
      </pc:sldChg>
      <pc:sldChg chg="modSp new mod">
        <pc:chgData name="星达 魏" userId="ca17b13798aa44f7" providerId="LiveId" clId="{4B3DE099-8290-A748-920F-FEACB36C879D}" dt="2024-09-23T10:07:58.317" v="413" actId="33524"/>
        <pc:sldMkLst>
          <pc:docMk/>
          <pc:sldMk cId="447347306" sldId="9889"/>
        </pc:sldMkLst>
        <pc:spChg chg="mod">
          <ac:chgData name="星达 魏" userId="ca17b13798aa44f7" providerId="LiveId" clId="{4B3DE099-8290-A748-920F-FEACB36C879D}" dt="2024-09-23T10:06:52.894" v="161" actId="20577"/>
          <ac:spMkLst>
            <pc:docMk/>
            <pc:sldMk cId="447347306" sldId="9889"/>
            <ac:spMk id="2" creationId="{6966A383-3EDB-C595-6644-9EE50DAC1461}"/>
          </ac:spMkLst>
        </pc:spChg>
        <pc:spChg chg="mod">
          <ac:chgData name="星达 魏" userId="ca17b13798aa44f7" providerId="LiveId" clId="{4B3DE099-8290-A748-920F-FEACB36C879D}" dt="2024-09-23T10:07:58.317" v="413" actId="33524"/>
          <ac:spMkLst>
            <pc:docMk/>
            <pc:sldMk cId="447347306" sldId="9889"/>
            <ac:spMk id="3" creationId="{23025EDB-2ED9-135C-F3B9-738AD6DD3DCC}"/>
          </ac:spMkLst>
        </pc:spChg>
      </pc:sldChg>
      <pc:sldChg chg="delSp modSp add mod">
        <pc:chgData name="星达 魏" userId="ca17b13798aa44f7" providerId="LiveId" clId="{4B3DE099-8290-A748-920F-FEACB36C879D}" dt="2024-09-23T12:08:20.234" v="469" actId="20577"/>
        <pc:sldMkLst>
          <pc:docMk/>
          <pc:sldMk cId="752131629" sldId="9890"/>
        </pc:sldMkLst>
        <pc:spChg chg="mod">
          <ac:chgData name="星达 魏" userId="ca17b13798aa44f7" providerId="LiveId" clId="{4B3DE099-8290-A748-920F-FEACB36C879D}" dt="2024-09-23T12:08:20.234" v="469" actId="20577"/>
          <ac:spMkLst>
            <pc:docMk/>
            <pc:sldMk cId="752131629" sldId="9890"/>
            <ac:spMk id="2" creationId="{00000000-0000-0000-0000-000000000000}"/>
          </ac:spMkLst>
        </pc:spChg>
        <pc:spChg chg="del">
          <ac:chgData name="星达 魏" userId="ca17b13798aa44f7" providerId="LiveId" clId="{4B3DE099-8290-A748-920F-FEACB36C879D}" dt="2024-09-23T12:08:11.018" v="435" actId="478"/>
          <ac:spMkLst>
            <pc:docMk/>
            <pc:sldMk cId="752131629" sldId="9890"/>
            <ac:spMk id="3" creationId="{00000000-0000-0000-0000-000000000000}"/>
          </ac:spMkLst>
        </pc:spChg>
      </pc:sldChg>
      <pc:sldChg chg="modSp new del mod">
        <pc:chgData name="星达 魏" userId="ca17b13798aa44f7" providerId="LiveId" clId="{4B3DE099-8290-A748-920F-FEACB36C879D}" dt="2024-09-23T12:08:07.276" v="433" actId="2696"/>
        <pc:sldMkLst>
          <pc:docMk/>
          <pc:sldMk cId="1791497382" sldId="9890"/>
        </pc:sldMkLst>
        <pc:spChg chg="mod">
          <ac:chgData name="星达 魏" userId="ca17b13798aa44f7" providerId="LiveId" clId="{4B3DE099-8290-A748-920F-FEACB36C879D}" dt="2024-09-23T12:08:04.076" v="432" actId="20577"/>
          <ac:spMkLst>
            <pc:docMk/>
            <pc:sldMk cId="1791497382" sldId="9890"/>
            <ac:spMk id="2" creationId="{D24A2E55-D509-E2F9-2631-A961B5A2E3F0}"/>
          </ac:spMkLst>
        </pc:spChg>
      </pc:sldChg>
      <pc:sldChg chg="addSp modSp add mod">
        <pc:chgData name="星达 魏" userId="ca17b13798aa44f7" providerId="LiveId" clId="{4B3DE099-8290-A748-920F-FEACB36C879D}" dt="2024-09-23T12:09:02.279" v="475" actId="1035"/>
        <pc:sldMkLst>
          <pc:docMk/>
          <pc:sldMk cId="4093904567" sldId="9891"/>
        </pc:sldMkLst>
        <pc:spChg chg="add mod">
          <ac:chgData name="星达 魏" userId="ca17b13798aa44f7" providerId="LiveId" clId="{4B3DE099-8290-A748-920F-FEACB36C879D}" dt="2024-09-23T12:09:02.279" v="475" actId="1035"/>
          <ac:spMkLst>
            <pc:docMk/>
            <pc:sldMk cId="4093904567" sldId="9891"/>
            <ac:spMk id="4" creationId="{F84F6116-A5ED-37C8-CB37-DF659F36BBB5}"/>
          </ac:spMkLst>
        </pc:spChg>
      </pc:sldChg>
      <pc:sldChg chg="modSp add mod">
        <pc:chgData name="星达 魏" userId="ca17b13798aa44f7" providerId="LiveId" clId="{4B3DE099-8290-A748-920F-FEACB36C879D}" dt="2024-09-23T12:09:33.168" v="478" actId="14100"/>
        <pc:sldMkLst>
          <pc:docMk/>
          <pc:sldMk cId="2852962533" sldId="9892"/>
        </pc:sldMkLst>
        <pc:spChg chg="mod">
          <ac:chgData name="星达 魏" userId="ca17b13798aa44f7" providerId="LiveId" clId="{4B3DE099-8290-A748-920F-FEACB36C879D}" dt="2024-09-23T12:09:33.168" v="478" actId="14100"/>
          <ac:spMkLst>
            <pc:docMk/>
            <pc:sldMk cId="2852962533" sldId="9892"/>
            <ac:spMk id="4" creationId="{F84F6116-A5ED-37C8-CB37-DF659F36BBB5}"/>
          </ac:spMkLst>
        </pc:spChg>
      </pc:sldChg>
      <pc:sldChg chg="addSp delSp modSp new mod modNotesTx">
        <pc:chgData name="星达 魏" userId="ca17b13798aa44f7" providerId="LiveId" clId="{4B3DE099-8290-A748-920F-FEACB36C879D}" dt="2024-09-23T12:13:55.399" v="520"/>
        <pc:sldMkLst>
          <pc:docMk/>
          <pc:sldMk cId="3449833817" sldId="9893"/>
        </pc:sldMkLst>
        <pc:spChg chg="del">
          <ac:chgData name="星达 魏" userId="ca17b13798aa44f7" providerId="LiveId" clId="{4B3DE099-8290-A748-920F-FEACB36C879D}" dt="2024-09-23T12:10:42.336" v="480"/>
          <ac:spMkLst>
            <pc:docMk/>
            <pc:sldMk cId="3449833817" sldId="9893"/>
            <ac:spMk id="3" creationId="{54797063-324C-A323-0B7C-77261FDFB78D}"/>
          </ac:spMkLst>
        </pc:spChg>
        <pc:picChg chg="add mod">
          <ac:chgData name="星达 魏" userId="ca17b13798aa44f7" providerId="LiveId" clId="{4B3DE099-8290-A748-920F-FEACB36C879D}" dt="2024-09-23T12:10:46.160" v="483" actId="1076"/>
          <ac:picMkLst>
            <pc:docMk/>
            <pc:sldMk cId="3449833817" sldId="9893"/>
            <ac:picMk id="6" creationId="{4A565991-95DF-F8B7-3269-E4AED340FE15}"/>
          </ac:picMkLst>
        </pc:picChg>
      </pc:sldChg>
      <pc:sldChg chg="modSp new mod">
        <pc:chgData name="星达 魏" userId="ca17b13798aa44f7" providerId="LiveId" clId="{4B3DE099-8290-A748-920F-FEACB36C879D}" dt="2024-09-23T12:15:26.451" v="583" actId="20577"/>
        <pc:sldMkLst>
          <pc:docMk/>
          <pc:sldMk cId="280271949" sldId="9894"/>
        </pc:sldMkLst>
        <pc:spChg chg="mod">
          <ac:chgData name="星达 魏" userId="ca17b13798aa44f7" providerId="LiveId" clId="{4B3DE099-8290-A748-920F-FEACB36C879D}" dt="2024-09-23T12:11:16.492" v="504" actId="20577"/>
          <ac:spMkLst>
            <pc:docMk/>
            <pc:sldMk cId="280271949" sldId="9894"/>
            <ac:spMk id="2" creationId="{EE4940B5-4B0A-B6D4-407D-34A52455165B}"/>
          </ac:spMkLst>
        </pc:spChg>
        <pc:spChg chg="mod">
          <ac:chgData name="星达 魏" userId="ca17b13798aa44f7" providerId="LiveId" clId="{4B3DE099-8290-A748-920F-FEACB36C879D}" dt="2024-09-23T12:15:26.451" v="583" actId="20577"/>
          <ac:spMkLst>
            <pc:docMk/>
            <pc:sldMk cId="280271949" sldId="9894"/>
            <ac:spMk id="3" creationId="{5C054C82-7863-72F7-FA27-5BDD420110F4}"/>
          </ac:spMkLst>
        </pc:spChg>
      </pc:sldChg>
      <pc:sldChg chg="modSp add mod">
        <pc:chgData name="星达 魏" userId="ca17b13798aa44f7" providerId="LiveId" clId="{4B3DE099-8290-A748-920F-FEACB36C879D}" dt="2024-09-23T12:15:38.422" v="585" actId="1076"/>
        <pc:sldMkLst>
          <pc:docMk/>
          <pc:sldMk cId="25083161" sldId="9895"/>
        </pc:sldMkLst>
        <pc:spChg chg="mod">
          <ac:chgData name="星达 魏" userId="ca17b13798aa44f7" providerId="LiveId" clId="{4B3DE099-8290-A748-920F-FEACB36C879D}" dt="2024-09-23T12:15:38.422" v="585" actId="1076"/>
          <ac:spMkLst>
            <pc:docMk/>
            <pc:sldMk cId="25083161" sldId="9895"/>
            <ac:spMk id="4" creationId="{F84F6116-A5ED-37C8-CB37-DF659F36BBB5}"/>
          </ac:spMkLst>
        </pc:spChg>
      </pc:sldChg>
      <pc:sldChg chg="addSp delSp modSp add mod">
        <pc:chgData name="星达 魏" userId="ca17b13798aa44f7" providerId="LiveId" clId="{4B3DE099-8290-A748-920F-FEACB36C879D}" dt="2024-09-23T12:23:18.266" v="624" actId="478"/>
        <pc:sldMkLst>
          <pc:docMk/>
          <pc:sldMk cId="3677851761" sldId="9896"/>
        </pc:sldMkLst>
        <pc:spChg chg="del">
          <ac:chgData name="星达 魏" userId="ca17b13798aa44f7" providerId="LiveId" clId="{4B3DE099-8290-A748-920F-FEACB36C879D}" dt="2024-09-23T12:23:10.189" v="587" actId="478"/>
          <ac:spMkLst>
            <pc:docMk/>
            <pc:sldMk cId="3677851761" sldId="9896"/>
            <ac:spMk id="3" creationId="{00000000-0000-0000-0000-000000000000}"/>
          </ac:spMkLst>
        </pc:spChg>
        <pc:spChg chg="mod">
          <ac:chgData name="星达 魏" userId="ca17b13798aa44f7" providerId="LiveId" clId="{4B3DE099-8290-A748-920F-FEACB36C879D}" dt="2024-09-23T12:23:16.349" v="623" actId="20577"/>
          <ac:spMkLst>
            <pc:docMk/>
            <pc:sldMk cId="3677851761" sldId="9896"/>
            <ac:spMk id="4" creationId="{00000000-0000-0000-0000-000000000000}"/>
          </ac:spMkLst>
        </pc:spChg>
        <pc:spChg chg="del">
          <ac:chgData name="星达 魏" userId="ca17b13798aa44f7" providerId="LiveId" clId="{4B3DE099-8290-A748-920F-FEACB36C879D}" dt="2024-09-23T12:23:18.266" v="624" actId="478"/>
          <ac:spMkLst>
            <pc:docMk/>
            <pc:sldMk cId="3677851761" sldId="9896"/>
            <ac:spMk id="5" creationId="{00000000-0000-0000-0000-000000000000}"/>
          </ac:spMkLst>
        </pc:spChg>
        <pc:spChg chg="add mod">
          <ac:chgData name="星达 魏" userId="ca17b13798aa44f7" providerId="LiveId" clId="{4B3DE099-8290-A748-920F-FEACB36C879D}" dt="2024-09-23T12:23:18.266" v="624" actId="478"/>
          <ac:spMkLst>
            <pc:docMk/>
            <pc:sldMk cId="3677851761" sldId="9896"/>
            <ac:spMk id="7" creationId="{18E92BE4-8E57-5AD9-B6EC-F6C10D6E000C}"/>
          </ac:spMkLst>
        </pc:spChg>
        <pc:picChg chg="del">
          <ac:chgData name="星达 魏" userId="ca17b13798aa44f7" providerId="LiveId" clId="{4B3DE099-8290-A748-920F-FEACB36C879D}" dt="2024-09-23T12:23:10.189" v="587" actId="478"/>
          <ac:picMkLst>
            <pc:docMk/>
            <pc:sldMk cId="3677851761" sldId="9896"/>
            <ac:picMk id="2" creationId="{00000000-0000-0000-0000-000000000000}"/>
          </ac:picMkLst>
        </pc:picChg>
      </pc:sldChg>
      <pc:sldChg chg="modSp add mod">
        <pc:chgData name="星达 魏" userId="ca17b13798aa44f7" providerId="LiveId" clId="{4B3DE099-8290-A748-920F-FEACB36C879D}" dt="2024-09-24T02:35:50.876" v="651" actId="20577"/>
        <pc:sldMkLst>
          <pc:docMk/>
          <pc:sldMk cId="1432921670" sldId="9897"/>
        </pc:sldMkLst>
        <pc:spChg chg="mod">
          <ac:chgData name="星达 魏" userId="ca17b13798aa44f7" providerId="LiveId" clId="{4B3DE099-8290-A748-920F-FEACB36C879D}" dt="2024-09-24T02:35:50.876" v="651" actId="20577"/>
          <ac:spMkLst>
            <pc:docMk/>
            <pc:sldMk cId="1432921670" sldId="9897"/>
            <ac:spMk id="3" creationId="{9F5A9FE5-AD4A-F94C-8398-5BB0C70F34C1}"/>
          </ac:spMkLst>
        </pc:spChg>
      </pc:sldChg>
      <pc:sldChg chg="new del">
        <pc:chgData name="星达 魏" userId="ca17b13798aa44f7" providerId="LiveId" clId="{4B3DE099-8290-A748-920F-FEACB36C879D}" dt="2024-09-24T02:35:44.320" v="626" actId="680"/>
        <pc:sldMkLst>
          <pc:docMk/>
          <pc:sldMk cId="2643352266" sldId="9897"/>
        </pc:sldMkLst>
      </pc:sldChg>
      <pc:sldChg chg="modSp new mod">
        <pc:chgData name="星达 魏" userId="ca17b13798aa44f7" providerId="LiveId" clId="{4B3DE099-8290-A748-920F-FEACB36C879D}" dt="2024-09-24T02:41:28.717" v="817" actId="20577"/>
        <pc:sldMkLst>
          <pc:docMk/>
          <pc:sldMk cId="978444330" sldId="9898"/>
        </pc:sldMkLst>
        <pc:spChg chg="mod">
          <ac:chgData name="星达 魏" userId="ca17b13798aa44f7" providerId="LiveId" clId="{4B3DE099-8290-A748-920F-FEACB36C879D}" dt="2024-09-24T02:41:22.204" v="801" actId="14100"/>
          <ac:spMkLst>
            <pc:docMk/>
            <pc:sldMk cId="978444330" sldId="9898"/>
            <ac:spMk id="2" creationId="{26F1667A-D785-2E1A-4F4B-5A37F8BE956B}"/>
          </ac:spMkLst>
        </pc:spChg>
        <pc:spChg chg="mod">
          <ac:chgData name="星达 魏" userId="ca17b13798aa44f7" providerId="LiveId" clId="{4B3DE099-8290-A748-920F-FEACB36C879D}" dt="2024-09-24T02:41:28.717" v="817" actId="20577"/>
          <ac:spMkLst>
            <pc:docMk/>
            <pc:sldMk cId="978444330" sldId="9898"/>
            <ac:spMk id="3" creationId="{DC2F6581-AE40-5638-E882-3F3182F40FEC}"/>
          </ac:spMkLst>
        </pc:spChg>
      </pc:sldChg>
      <pc:sldChg chg="addSp delSp modSp new mod">
        <pc:chgData name="星达 魏" userId="ca17b13798aa44f7" providerId="LiveId" clId="{4B3DE099-8290-A748-920F-FEACB36C879D}" dt="2024-09-24T02:43:33.014" v="854" actId="1076"/>
        <pc:sldMkLst>
          <pc:docMk/>
          <pc:sldMk cId="1952916037" sldId="9899"/>
        </pc:sldMkLst>
        <pc:spChg chg="mod">
          <ac:chgData name="星达 魏" userId="ca17b13798aa44f7" providerId="LiveId" clId="{4B3DE099-8290-A748-920F-FEACB36C879D}" dt="2024-09-24T02:41:58.833" v="850" actId="20577"/>
          <ac:spMkLst>
            <pc:docMk/>
            <pc:sldMk cId="1952916037" sldId="9899"/>
            <ac:spMk id="2" creationId="{11931486-D24C-658F-5084-A26DC8992FA5}"/>
          </ac:spMkLst>
        </pc:spChg>
        <pc:spChg chg="del">
          <ac:chgData name="星达 魏" userId="ca17b13798aa44f7" providerId="LiveId" clId="{4B3DE099-8290-A748-920F-FEACB36C879D}" dt="2024-09-24T02:42:02.901" v="851" actId="478"/>
          <ac:spMkLst>
            <pc:docMk/>
            <pc:sldMk cId="1952916037" sldId="9899"/>
            <ac:spMk id="3" creationId="{9F4B5977-B69A-2489-3147-4CD2BFCEC4C5}"/>
          </ac:spMkLst>
        </pc:spChg>
        <pc:picChg chg="add mod">
          <ac:chgData name="星达 魏" userId="ca17b13798aa44f7" providerId="LiveId" clId="{4B3DE099-8290-A748-920F-FEACB36C879D}" dt="2024-09-24T02:43:33.014" v="854" actId="1076"/>
          <ac:picMkLst>
            <pc:docMk/>
            <pc:sldMk cId="1952916037" sldId="9899"/>
            <ac:picMk id="5" creationId="{CDB46C6E-722D-ADC6-D8CB-6D658B38A25A}"/>
          </ac:picMkLst>
        </pc:picChg>
      </pc:sldChg>
      <pc:sldChg chg="modSp add mod">
        <pc:chgData name="星达 魏" userId="ca17b13798aa44f7" providerId="LiveId" clId="{4B3DE099-8290-A748-920F-FEACB36C879D}" dt="2024-09-24T03:51:54.872" v="943" actId="1036"/>
        <pc:sldMkLst>
          <pc:docMk/>
          <pc:sldMk cId="2575339263" sldId="9900"/>
        </pc:sldMkLst>
        <pc:spChg chg="mod">
          <ac:chgData name="星达 魏" userId="ca17b13798aa44f7" providerId="LiveId" clId="{4B3DE099-8290-A748-920F-FEACB36C879D}" dt="2024-09-24T03:51:54.872" v="943" actId="1036"/>
          <ac:spMkLst>
            <pc:docMk/>
            <pc:sldMk cId="2575339263" sldId="9900"/>
            <ac:spMk id="4" creationId="{F84F6116-A5ED-37C8-CB37-DF659F36BB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2025/9/23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2025/9/23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x.stackexchange.com/questions/223746/why-is-the-linux-kernel-15-million-lines-of-cod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F11:</a:t>
            </a:r>
            <a:r>
              <a:rPr kumimoji="1" lang="zh-CN" altLang="en-US" dirty="0"/>
              <a:t>全屏</a:t>
            </a:r>
            <a:endParaRPr kumimoji="1" lang="en-US" altLang="zh-CN" dirty="0"/>
          </a:p>
          <a:p>
            <a:endParaRPr kumimoji="1" lang="en-US" altLang="zh-CN" dirty="0"/>
          </a:p>
          <a:p>
            <a:r>
              <a:rPr kumimoji="1" lang="zh-CN" altLang="en-US" dirty="0"/>
              <a:t>全屏会关闭很一些文件浏览的机制；导致加速</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195825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早期</a:t>
            </a:r>
            <a:r>
              <a:rPr kumimoji="1" lang="en-US" altLang="zh-CN" dirty="0"/>
              <a:t>AWS</a:t>
            </a:r>
            <a:r>
              <a:rPr kumimoji="1" lang="zh-CN" altLang="en-US" dirty="0"/>
              <a:t>怎么接单：通过找到最近的骑手接单。</a:t>
            </a:r>
            <a:endParaRPr kumimoji="1" lang="en-US" altLang="zh-CN" dirty="0"/>
          </a:p>
          <a:p>
            <a:endParaRPr kumimoji="1" lang="en-US" altLang="zh-CN" dirty="0"/>
          </a:p>
          <a:p>
            <a:r>
              <a:rPr kumimoji="1" lang="zh-CN" altLang="en-US" dirty="0"/>
              <a:t>网络是具有</a:t>
            </a:r>
            <a:r>
              <a:rPr kumimoji="1" lang="en-US" altLang="zh-CN" dirty="0"/>
              <a:t>locality</a:t>
            </a:r>
            <a:r>
              <a:rPr kumimoji="1" lang="zh-CN" altLang="en-US" dirty="0"/>
              <a:t>的，如</a:t>
            </a:r>
            <a:r>
              <a:rPr kumimoji="1" lang="en-US" altLang="zh-CN" dirty="0"/>
              <a:t>🃏</a:t>
            </a:r>
            <a:r>
              <a:rPr kumimoji="1" lang="zh-CN" altLang="en-US" dirty="0"/>
              <a:t>牌照，量化</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772518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424861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881785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汇编没有包含这个代码：因为这是</a:t>
            </a:r>
            <a:r>
              <a:rPr kumimoji="1" lang="en-US" altLang="zh-CN" dirty="0"/>
              <a:t>undefined</a:t>
            </a:r>
            <a:r>
              <a:rPr kumimoji="1" lang="zh-CN" altLang="en-US" dirty="0"/>
              <a:t> </a:t>
            </a:r>
            <a:r>
              <a:rPr kumimoji="1" lang="en-US" altLang="zh-CN" dirty="0" err="1"/>
              <a:t>behavir</a:t>
            </a:r>
            <a:r>
              <a:rPr kumimoji="1" lang="zh-CN" altLang="en-US" dirty="0"/>
              <a:t>，</a:t>
            </a:r>
            <a:r>
              <a:rPr kumimoji="1" lang="en-US" altLang="zh-CN" dirty="0" err="1"/>
              <a:t>gcc</a:t>
            </a:r>
            <a:r>
              <a:rPr kumimoji="1" lang="zh-CN" altLang="en-US" dirty="0"/>
              <a:t>认为不会发生</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209580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1E1E1E"/>
                </a:solidFill>
                <a:effectLst/>
                <a:highlight>
                  <a:srgbClr val="F0F0F0"/>
                </a:highlight>
                <a:latin typeface="Muli"/>
              </a:rPr>
              <a:t>“It is estimated that a single Google search could power a low-energy light bulb for an hour.” - https://</a:t>
            </a:r>
            <a:r>
              <a:rPr lang="en" altLang="zh-CN" b="0" i="0" u="none" strike="noStrike" dirty="0" err="1">
                <a:solidFill>
                  <a:srgbClr val="1E1E1E"/>
                </a:solidFill>
                <a:effectLst/>
                <a:highlight>
                  <a:srgbClr val="F0F0F0"/>
                </a:highlight>
                <a:latin typeface="Muli"/>
              </a:rPr>
              <a:t>fullfact.org</a:t>
            </a:r>
            <a:r>
              <a:rPr lang="en" altLang="zh-CN" b="0" i="0" u="none" strike="noStrike" dirty="0">
                <a:solidFill>
                  <a:srgbClr val="1E1E1E"/>
                </a:solidFill>
                <a:effectLst/>
                <a:highlight>
                  <a:srgbClr val="F0F0F0"/>
                </a:highlight>
                <a:latin typeface="Muli"/>
              </a:rPr>
              <a:t>/environment/google-search/</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2865528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000000"/>
                </a:solidFill>
                <a:effectLst/>
                <a:latin typeface="-webkit-standard"/>
              </a:rPr>
              <a:t>山共和国（</a:t>
            </a:r>
            <a:r>
              <a:rPr lang="en" altLang="zh-CN" b="0" i="0" u="none" strike="noStrike" dirty="0">
                <a:solidFill>
                  <a:srgbClr val="000000"/>
                </a:solidFill>
                <a:effectLst/>
                <a:latin typeface="-webkit-standard"/>
              </a:rPr>
              <a:t>Montenegro</a:t>
            </a:r>
            <a:r>
              <a:rPr lang="zh-CN" altLang="en" b="0" i="0" u="none" strike="noStrike" dirty="0">
                <a:solidFill>
                  <a:srgbClr val="000000"/>
                </a:solidFill>
                <a:effectLst/>
                <a:latin typeface="-webkit-standard"/>
              </a:rPr>
              <a: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33</a:t>
            </a:fld>
            <a:endParaRPr lang="zh-CN" altLang="en-US"/>
          </a:p>
        </p:txBody>
      </p:sp>
    </p:spTree>
    <p:extLst>
      <p:ext uri="{BB962C8B-B14F-4D97-AF65-F5344CB8AC3E}">
        <p14:creationId xmlns:p14="http://schemas.microsoft.com/office/powerpoint/2010/main" val="202585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成功的</a:t>
            </a:r>
            <a:r>
              <a:rPr kumimoji="1" lang="en-US" altLang="zh-CN" dirty="0"/>
              <a:t>ISA</a:t>
            </a:r>
            <a:r>
              <a:rPr kumimoji="1" lang="zh-CN" altLang="en-US" dirty="0"/>
              <a:t>：</a:t>
            </a:r>
            <a:r>
              <a:rPr kumimoji="1" lang="en-US" altLang="zh-CN" dirty="0"/>
              <a:t>AMD-64</a:t>
            </a:r>
          </a:p>
          <a:p>
            <a:endParaRPr kumimoji="1" lang="en-US" altLang="zh-CN" dirty="0"/>
          </a:p>
          <a:p>
            <a:r>
              <a:rPr kumimoji="1" lang="en-US" altLang="zh-CN" dirty="0" err="1"/>
              <a:t>Tensorflow</a:t>
            </a:r>
            <a:r>
              <a:rPr kumimoji="1" lang="en-US" altLang="zh-CN" dirty="0"/>
              <a:t> v1, v2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34</a:t>
            </a:fld>
            <a:endParaRPr lang="zh-CN" altLang="en-US"/>
          </a:p>
        </p:txBody>
      </p:sp>
    </p:spTree>
    <p:extLst>
      <p:ext uri="{BB962C8B-B14F-4D97-AF65-F5344CB8AC3E}">
        <p14:creationId xmlns:p14="http://schemas.microsoft.com/office/powerpoint/2010/main" val="1256161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例子：军事卫星</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1797287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000000"/>
                </a:solidFill>
                <a:effectLst/>
                <a:latin typeface="-webkit-standard"/>
              </a:rPr>
              <a:t>当你非常快速地重复访问一个内存行（称为“</a:t>
            </a:r>
            <a:r>
              <a:rPr lang="en" altLang="zh-CN" b="0" i="0" u="none" strike="noStrike" dirty="0">
                <a:solidFill>
                  <a:srgbClr val="000000"/>
                </a:solidFill>
                <a:effectLst/>
                <a:latin typeface="-webkit-standard"/>
              </a:rPr>
              <a:t>hammering”</a:t>
            </a:r>
            <a:r>
              <a:rPr lang="zh-CN" altLang="en" b="0" i="0" u="none" strike="noStrike" dirty="0">
                <a:solidFill>
                  <a:srgbClr val="000000"/>
                </a:solidFill>
                <a:effectLst/>
                <a:latin typeface="-webkit-standard"/>
              </a:rPr>
              <a:t>），</a:t>
            </a:r>
            <a:r>
              <a:rPr lang="zh-CN" altLang="en-US" b="0" i="0" u="none" strike="noStrike" dirty="0">
                <a:solidFill>
                  <a:srgbClr val="000000"/>
                </a:solidFill>
                <a:effectLst/>
                <a:latin typeface="-webkit-standard"/>
              </a:rPr>
              <a:t>这种行为可能会产生足够的电磁干扰，导致相邻内存行中的电荷发生变化。最终，这种干扰会导致存储在相邻行的某些比特（</a:t>
            </a:r>
            <a:r>
              <a:rPr lang="en-US" altLang="zh-CN" b="0" i="0" u="none" strike="noStrike" dirty="0">
                <a:solidFill>
                  <a:srgbClr val="000000"/>
                </a:solidFill>
                <a:effectLst/>
                <a:latin typeface="-webkit-standard"/>
              </a:rPr>
              <a:t>0 </a:t>
            </a:r>
            <a:r>
              <a:rPr lang="zh-CN" altLang="en-US" b="0" i="0" u="none" strike="noStrike" dirty="0">
                <a:solidFill>
                  <a:srgbClr val="000000"/>
                </a:solidFill>
                <a:effectLst/>
                <a:latin typeface="-webkit-standard"/>
              </a:rPr>
              <a:t>或 </a:t>
            </a:r>
            <a:r>
              <a:rPr lang="en-US" altLang="zh-CN" b="0" i="0" u="none" strike="noStrike" dirty="0">
                <a:solidFill>
                  <a:srgbClr val="000000"/>
                </a:solidFill>
                <a:effectLst/>
                <a:latin typeface="-webkit-standard"/>
              </a:rPr>
              <a:t>1</a:t>
            </a:r>
            <a:r>
              <a:rPr lang="zh-CN" altLang="en-US" b="0" i="0" u="none" strike="noStrike" dirty="0">
                <a:solidFill>
                  <a:srgbClr val="000000"/>
                </a:solidFill>
                <a:effectLst/>
                <a:latin typeface="-webkit-standard"/>
              </a:rPr>
              <a:t>）翻转，比如从 </a:t>
            </a:r>
            <a:r>
              <a:rPr lang="en-US" altLang="zh-CN" b="0" i="0" u="none" strike="noStrike" dirty="0">
                <a:solidFill>
                  <a:srgbClr val="000000"/>
                </a:solidFill>
                <a:effectLst/>
                <a:latin typeface="-webkit-standard"/>
              </a:rPr>
              <a:t>0 </a:t>
            </a:r>
            <a:r>
              <a:rPr lang="zh-CN" altLang="en-US" b="0" i="0" u="none" strike="noStrike" dirty="0">
                <a:solidFill>
                  <a:srgbClr val="000000"/>
                </a:solidFill>
                <a:effectLst/>
                <a:latin typeface="-webkit-standard"/>
              </a:rPr>
              <a:t>变成 </a:t>
            </a:r>
            <a:r>
              <a:rPr lang="en-US" altLang="zh-CN" b="0" i="0" u="none" strike="noStrike" dirty="0">
                <a:solidFill>
                  <a:srgbClr val="000000"/>
                </a:solidFill>
                <a:effectLst/>
                <a:latin typeface="-webkit-standard"/>
              </a:rPr>
              <a:t>1</a:t>
            </a:r>
            <a:r>
              <a:rPr lang="zh-CN" altLang="en-US" b="0" i="0" u="none" strike="noStrike" dirty="0">
                <a:solidFill>
                  <a:srgbClr val="000000"/>
                </a:solidFill>
                <a:effectLst/>
                <a:latin typeface="-webkit-standard"/>
              </a:rPr>
              <a:t>，或者从 </a:t>
            </a:r>
            <a:r>
              <a:rPr lang="en-US" altLang="zh-CN" b="0" i="0" u="none" strike="noStrike" dirty="0">
                <a:solidFill>
                  <a:srgbClr val="000000"/>
                </a:solidFill>
                <a:effectLst/>
                <a:latin typeface="-webkit-standard"/>
              </a:rPr>
              <a:t>1 </a:t>
            </a:r>
            <a:r>
              <a:rPr lang="zh-CN" altLang="en-US" b="0" i="0" u="none" strike="noStrike" dirty="0">
                <a:solidFill>
                  <a:srgbClr val="000000"/>
                </a:solidFill>
                <a:effectLst/>
                <a:latin typeface="-webkit-standard"/>
              </a:rPr>
              <a:t>变成 </a:t>
            </a:r>
            <a:r>
              <a:rPr lang="en-US" altLang="zh-CN" b="0" i="0" u="none" strike="noStrike" dirty="0">
                <a:solidFill>
                  <a:srgbClr val="000000"/>
                </a:solidFill>
                <a:effectLst/>
                <a:latin typeface="-webkit-standard"/>
              </a:rPr>
              <a:t>0</a:t>
            </a:r>
            <a:r>
              <a:rPr lang="zh-CN" altLang="en-US" b="0" i="0" u="none" strike="noStrike" dirty="0">
                <a:solidFill>
                  <a:srgbClr val="000000"/>
                </a:solidFill>
                <a:effectLst/>
                <a:latin typeface="-webkit-standard"/>
              </a:rPr>
              <a: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291908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什么是系统：</a:t>
            </a:r>
            <a:endParaRPr kumimoji="1" lang="en-US" altLang="zh-CN" dirty="0"/>
          </a:p>
          <a:p>
            <a:pPr marL="171450" indent="-171450">
              <a:buFontTx/>
              <a:buChar char="-"/>
            </a:pPr>
            <a:r>
              <a:rPr kumimoji="1" lang="zh-CN" altLang="en-US" dirty="0"/>
              <a:t>多个组件组成在一起。 比如敲了一行</a:t>
            </a:r>
            <a:r>
              <a:rPr kumimoji="1" lang="en-US" altLang="zh-CN" dirty="0" err="1"/>
              <a:t>c++</a:t>
            </a:r>
            <a:r>
              <a:rPr kumimoji="1" lang="zh-CN" altLang="en-US" dirty="0"/>
              <a:t>代码，是怎么在机器执行的？</a:t>
            </a:r>
            <a:endParaRPr kumimoji="1" lang="en-US" altLang="zh-CN" dirty="0"/>
          </a:p>
          <a:p>
            <a:pPr marL="171450" indent="-171450">
              <a:buFontTx/>
              <a:buChar char="-"/>
            </a:pPr>
            <a:endParaRPr kumimoji="1" lang="en-US" altLang="zh-CN" dirty="0"/>
          </a:p>
          <a:p>
            <a:pPr marL="0" indent="0">
              <a:buFontTx/>
              <a:buNone/>
            </a:pPr>
            <a:r>
              <a:rPr kumimoji="1" lang="zh-CN" altLang="en-US" dirty="0"/>
              <a:t>系统化思维：</a:t>
            </a:r>
            <a:endParaRPr kumimoji="1" lang="en-US" altLang="zh-CN" dirty="0"/>
          </a:p>
          <a:p>
            <a:pPr marL="171450" indent="-171450">
              <a:buFontTx/>
              <a:buChar char="-"/>
            </a:pPr>
            <a:r>
              <a:rPr kumimoji="1" lang="zh-CN" altLang="en-US" dirty="0"/>
              <a:t>不能只考虑单点</a:t>
            </a:r>
            <a:endParaRPr kumimoji="1" lang="en-US" altLang="zh-CN" dirty="0"/>
          </a:p>
          <a:p>
            <a:pPr marL="171450" indent="-171450">
              <a:buFontTx/>
              <a:buChar char="-"/>
            </a:pPr>
            <a:r>
              <a:rPr kumimoji="1" lang="en-US" altLang="zh-CN" dirty="0"/>
              <a:t>Example: </a:t>
            </a:r>
            <a:r>
              <a:rPr lang="en" altLang="zh-CN" b="1" i="0" u="none" strike="noStrike" dirty="0">
                <a:solidFill>
                  <a:srgbClr val="000000"/>
                </a:solidFill>
                <a:effectLst/>
              </a:rPr>
              <a:t>Incommensurate Scaling</a:t>
            </a:r>
            <a:r>
              <a:rPr lang="en" altLang="zh-CN" b="0" i="0" u="none" strike="noStrike" dirty="0">
                <a:solidFill>
                  <a:srgbClr val="000000"/>
                </a:solidFill>
                <a:effectLst/>
                <a:latin typeface="-webkit-standard"/>
              </a:rPr>
              <a:t>:</a:t>
            </a:r>
            <a:endParaRPr kumimoji="1" lang="en-US" altLang="zh-CN" b="0" i="0" u="none" strike="noStrike" dirty="0">
              <a:solidFill>
                <a:srgbClr val="000000"/>
              </a:solidFill>
              <a:effectLst/>
              <a:latin typeface="-webkit-standard"/>
            </a:endParaRPr>
          </a:p>
          <a:p>
            <a:pPr marL="171450" indent="-171450">
              <a:buFontTx/>
              <a:buChar char="-"/>
            </a:pPr>
            <a:r>
              <a:rPr kumimoji="1" lang="en-US" altLang="zh-CN" b="0" i="0" u="none" strike="noStrike" dirty="0">
                <a:solidFill>
                  <a:srgbClr val="000000"/>
                </a:solidFill>
                <a:effectLst/>
                <a:latin typeface="-webkit-standard"/>
              </a:rPr>
              <a:t> Mouth vs. </a:t>
            </a:r>
            <a:r>
              <a:rPr kumimoji="1" lang="en-US" altLang="zh-CN" b="0" i="0" u="none" strike="noStrike" dirty="0" err="1">
                <a:solidFill>
                  <a:srgbClr val="000000"/>
                </a:solidFill>
                <a:effectLst/>
                <a:latin typeface="-webkit-standard"/>
              </a:rPr>
              <a:t>Elephat</a:t>
            </a:r>
            <a:r>
              <a:rPr kumimoji="1" lang="en-US" altLang="zh-CN" b="0" i="0" u="none" strike="noStrike" dirty="0">
                <a:solidFill>
                  <a:srgbClr val="000000"/>
                </a:solidFill>
                <a:effectLst/>
                <a:latin typeface="-webkit-standard"/>
              </a:rPr>
              <a:t> </a:t>
            </a:r>
          </a:p>
          <a:p>
            <a:pPr marL="171450" indent="-171450">
              <a:buFontTx/>
              <a:buChar char="-"/>
            </a:pPr>
            <a:endParaRPr kumimoji="1" lang="en-US" altLang="zh-CN" b="0" i="0" u="none" strike="noStrike" dirty="0">
              <a:solidFill>
                <a:srgbClr val="000000"/>
              </a:solidFill>
              <a:effectLst/>
              <a:latin typeface="-webkit-standard"/>
            </a:endParaRPr>
          </a:p>
          <a:p>
            <a:pPr marL="171450" indent="-171450">
              <a:buFontTx/>
              <a:buChar char="-"/>
            </a:pPr>
            <a:r>
              <a:rPr kumimoji="1" lang="zh-CN" altLang="en-US" b="0" i="0" u="none" strike="noStrike" dirty="0">
                <a:solidFill>
                  <a:srgbClr val="000000"/>
                </a:solidFill>
                <a:effectLst/>
                <a:latin typeface="-webkit-standard"/>
              </a:rPr>
              <a:t>骨骼强度：</a:t>
            </a:r>
            <a:r>
              <a:rPr kumimoji="1" lang="en-US" altLang="zh-CN" b="0" i="0" u="none" strike="noStrike" dirty="0">
                <a:solidFill>
                  <a:srgbClr val="000000"/>
                </a:solidFill>
                <a:effectLst/>
                <a:latin typeface="-webkit-standard"/>
              </a:rPr>
              <a:t>n2</a:t>
            </a:r>
          </a:p>
          <a:p>
            <a:pPr marL="171450" indent="-171450">
              <a:buFontTx/>
              <a:buChar char="-"/>
            </a:pPr>
            <a:r>
              <a:rPr kumimoji="1" lang="zh-CN" altLang="en-US" b="0" i="0" u="none" strike="noStrike" dirty="0">
                <a:solidFill>
                  <a:srgbClr val="000000"/>
                </a:solidFill>
                <a:effectLst/>
                <a:latin typeface="-webkit-standard"/>
              </a:rPr>
              <a:t>体积重量</a:t>
            </a:r>
            <a:r>
              <a:rPr kumimoji="1" lang="en-US" altLang="zh-CN" b="0" i="0" u="none" strike="noStrike" dirty="0">
                <a:solidFill>
                  <a:srgbClr val="000000"/>
                </a:solidFill>
                <a:effectLst/>
                <a:latin typeface="-webkit-standard"/>
              </a:rPr>
              <a:t>  n3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128631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DDR-4</a:t>
            </a:r>
            <a:r>
              <a:rPr kumimoji="1" lang="zh-CN" altLang="en-US" dirty="0"/>
              <a:t>可能缓解</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73323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Why we need cold boot? Because the device could be locked. </a:t>
            </a:r>
          </a:p>
          <a:p>
            <a:endParaRPr kumimoji="1" lang="en-US" altLang="zh-CN" dirty="0"/>
          </a:p>
          <a:p>
            <a:r>
              <a:rPr kumimoji="1" lang="en-US" altLang="zh-CN" dirty="0"/>
              <a:t>But its memory is not.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NimbusRomNo9L-Regu-Extend_1020"/>
              </a:rPr>
              <a:t>Mac OS X leaves the user’s lo- </a:t>
            </a:r>
            <a:r>
              <a:rPr lang="en" altLang="zh-CN" sz="1800" dirty="0">
                <a:effectLst/>
                <a:latin typeface="NimbusRomNo9L-Regu-Extend_1004"/>
              </a:rPr>
              <a:t>gin password in memory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750324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Private vs. non-private setup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1386945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 vs. P: </a:t>
            </a:r>
            <a:r>
              <a:rPr kumimoji="1" lang="zh-CN" altLang="en-US" dirty="0"/>
              <a:t>每次都输入密码； 每次</a:t>
            </a:r>
            <a:r>
              <a:rPr kumimoji="1" lang="en-US" altLang="zh-CN" dirty="0"/>
              <a:t>prompt</a:t>
            </a:r>
            <a:r>
              <a:rPr kumimoji="1" lang="zh-CN" altLang="en-US" dirty="0"/>
              <a:t>都去网站</a:t>
            </a:r>
            <a:endParaRPr kumimoji="1" lang="en-US" altLang="zh-CN" dirty="0"/>
          </a:p>
          <a:p>
            <a:endParaRPr kumimoji="1" lang="en-US" altLang="zh-CN" dirty="0"/>
          </a:p>
          <a:p>
            <a:r>
              <a:rPr kumimoji="1" lang="en-US" altLang="zh-CN" dirty="0"/>
              <a:t>Performance</a:t>
            </a:r>
            <a:r>
              <a:rPr kumimoji="1" lang="zh-CN" altLang="en-US" dirty="0"/>
              <a:t> </a:t>
            </a:r>
            <a:r>
              <a:rPr kumimoji="1" lang="en-US" altLang="zh-CN" dirty="0"/>
              <a:t>vs. security: xxx</a:t>
            </a:r>
          </a:p>
          <a:p>
            <a:endParaRPr kumimoji="1" lang="en-US" altLang="zh-CN" dirty="0"/>
          </a:p>
          <a:p>
            <a:r>
              <a:rPr kumimoji="1" lang="en-US" altLang="zh-CN" dirty="0"/>
              <a:t>Fault vs. C: CAP </a:t>
            </a:r>
            <a:r>
              <a:rPr kumimoji="1" lang="zh-CN" altLang="en-US" dirty="0"/>
              <a:t>定理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450571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a:t>
            </a:r>
            <a:r>
              <a:rPr kumimoji="1" lang="en-US" altLang="zh-CN" dirty="0"/>
              <a:t>MIT</a:t>
            </a:r>
            <a:r>
              <a:rPr kumimoji="1" lang="zh-CN" altLang="en-US" dirty="0"/>
              <a:t>的 </a:t>
            </a:r>
            <a:r>
              <a:rPr kumimoji="1" lang="en-US" altLang="zh-CN" dirty="0" err="1"/>
              <a:t>frans</a:t>
            </a:r>
            <a:r>
              <a:rPr kumimoji="1" lang="zh-CN" altLang="en-US" dirty="0"/>
              <a:t> </a:t>
            </a:r>
            <a:endParaRPr kumimoji="1" lang="en-US" altLang="zh-CN" dirty="0"/>
          </a:p>
          <a:p>
            <a:endParaRPr kumimoji="1" lang="en-US" altLang="zh-CN" dirty="0"/>
          </a:p>
          <a:p>
            <a:r>
              <a:rPr kumimoji="1" lang="zh-CN" altLang="en-US" dirty="0"/>
              <a:t>按照顺序排序</a:t>
            </a:r>
            <a:endParaRPr kumimoji="1" lang="en-US" altLang="zh-CN" dirty="0"/>
          </a:p>
          <a:p>
            <a:endParaRPr kumimoji="1" lang="en-US" altLang="zh-CN" dirty="0"/>
          </a:p>
          <a:p>
            <a:r>
              <a:rPr kumimoji="1" lang="en-US" altLang="zh-CN" dirty="0"/>
              <a:t>Be explicit: rust </a:t>
            </a:r>
          </a:p>
          <a:p>
            <a:endParaRPr kumimoji="1" lang="en-US" altLang="zh-CN" dirty="0"/>
          </a:p>
          <a:p>
            <a:endParaRPr kumimoji="1" lang="en-US" altLang="zh-CN" dirty="0"/>
          </a:p>
          <a:p>
            <a:r>
              <a:rPr kumimoji="1" lang="en-US" altLang="zh-CN" dirty="0"/>
              <a:t>Indirection: every computer problem can be addressed via an indirection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47</a:t>
            </a:fld>
            <a:endParaRPr lang="zh-CN" altLang="en-US"/>
          </a:p>
        </p:txBody>
      </p:sp>
    </p:spTree>
    <p:extLst>
      <p:ext uri="{BB962C8B-B14F-4D97-AF65-F5344CB8AC3E}">
        <p14:creationId xmlns:p14="http://schemas.microsoft.com/office/powerpoint/2010/main" val="317827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2751437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简单是有代价的</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53</a:t>
            </a:fld>
            <a:endParaRPr lang="zh-CN" altLang="en-US"/>
          </a:p>
        </p:txBody>
      </p:sp>
    </p:spTree>
    <p:extLst>
      <p:ext uri="{BB962C8B-B14F-4D97-AF65-F5344CB8AC3E}">
        <p14:creationId xmlns:p14="http://schemas.microsoft.com/office/powerpoint/2010/main" val="2898418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55</a:t>
            </a:fld>
            <a:endParaRPr lang="zh-CN" altLang="en-US"/>
          </a:p>
        </p:txBody>
      </p:sp>
    </p:spTree>
    <p:extLst>
      <p:ext uri="{BB962C8B-B14F-4D97-AF65-F5344CB8AC3E}">
        <p14:creationId xmlns:p14="http://schemas.microsoft.com/office/powerpoint/2010/main" val="368357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a:t>
            </a:r>
            <a:r>
              <a:rPr kumimoji="1" lang="zh-CN" altLang="en-US" dirty="0"/>
              <a:t> </a:t>
            </a:r>
            <a:r>
              <a:rPr kumimoji="1" lang="en-US" altLang="zh-CN" dirty="0"/>
              <a:t>bash</a:t>
            </a:r>
            <a:r>
              <a:rPr kumimoji="1" lang="zh-CN" altLang="en-US" dirty="0"/>
              <a:t> </a:t>
            </a:r>
            <a:r>
              <a:rPr kumimoji="1" lang="en-US" altLang="zh-CN" dirty="0"/>
              <a:t>is</a:t>
            </a:r>
            <a:r>
              <a:rPr kumimoji="1" lang="zh-CN" altLang="en-US" dirty="0"/>
              <a:t> </a:t>
            </a:r>
            <a:r>
              <a:rPr kumimoji="1" lang="en-US" altLang="zh-CN" dirty="0"/>
              <a:t>vulnerable!</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56</a:t>
            </a:fld>
            <a:endParaRPr lang="zh-CN" altLang="en-US"/>
          </a:p>
        </p:txBody>
      </p:sp>
    </p:spTree>
    <p:extLst>
      <p:ext uri="{BB962C8B-B14F-4D97-AF65-F5344CB8AC3E}">
        <p14:creationId xmlns:p14="http://schemas.microsoft.com/office/powerpoint/2010/main" val="869444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securityblog.redhat.com</a:t>
            </a:r>
            <a:r>
              <a:rPr kumimoji="1" lang="en-US" altLang="zh-CN" dirty="0"/>
              <a:t>/2014/09/24/bash-specially-crafted-environment-variables-code-injection-attack/</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396874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cs typeface="Arial" panose="020B0604020202020204" pitchFamily="34" charset="0"/>
              </a:rPr>
              <a:t>More: </a:t>
            </a:r>
            <a:r>
              <a:rPr lang="zh-CN" altLang="en-US" sz="1200" dirty="0">
                <a:solidFill>
                  <a:schemeClr val="bg1">
                    <a:lumMod val="65000"/>
                  </a:schemeClr>
                </a:solidFill>
                <a:cs typeface="Arial" panose="020B0604020202020204" pitchFamily="34" charset="0"/>
              </a:rPr>
              <a:t>http://www.informationisbeautiful.net/visualizations/million-lines-of-code/</a:t>
            </a:r>
          </a:p>
          <a:p>
            <a:r>
              <a:rPr lang="en" altLang="zh-CN" dirty="0">
                <a:hlinkClick r:id="rId3"/>
              </a:rPr>
              <a:t>https://unix.stackexchange.com/questions/223746/why-is-the-linux-kernel-15-million-lines-of-code</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681891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0" i="0" dirty="0">
                <a:latin typeface="Myriad Pro Light"/>
                <a:cs typeface="Myriad Pro Light"/>
              </a:rPr>
              <a:t>You can use ‘</a:t>
            </a:r>
            <a:r>
              <a:rPr kumimoji="1" lang="en-US" altLang="zh-CN" b="0" i="0" dirty="0" err="1">
                <a:latin typeface="Myriad Pro Light"/>
                <a:cs typeface="Myriad Pro Light"/>
              </a:rPr>
              <a:t>rm</a:t>
            </a:r>
            <a:r>
              <a:rPr kumimoji="1" lang="en-US" altLang="zh-CN" b="0" i="0" dirty="0">
                <a:latin typeface="Myriad Pro Light"/>
                <a:cs typeface="Myriad Pro Light"/>
              </a:rPr>
              <a:t> ./-l’ to remove the file.</a:t>
            </a:r>
            <a:endParaRPr kumimoji="1" lang="zh-CN" altLang="en-US" b="0" i="0" dirty="0">
              <a:latin typeface="Myriad Pro Light"/>
              <a:cs typeface="Myriad Pro Light"/>
            </a:endParaRPr>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59</a:t>
            </a:fld>
            <a:endParaRPr lang="zh-CN" altLang="en-US"/>
          </a:p>
        </p:txBody>
      </p:sp>
    </p:spTree>
    <p:extLst>
      <p:ext uri="{BB962C8B-B14F-4D97-AF65-F5344CB8AC3E}">
        <p14:creationId xmlns:p14="http://schemas.microsoft.com/office/powerpoint/2010/main" val="2536158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a:t>
            </a:r>
            <a:r>
              <a:rPr kumimoji="1" lang="en-US" altLang="zh-CN" dirty="0"/>
              <a:t>MIT</a:t>
            </a:r>
            <a:r>
              <a:rPr kumimoji="1" lang="zh-CN" altLang="en-US" dirty="0"/>
              <a:t>的 </a:t>
            </a:r>
            <a:r>
              <a:rPr kumimoji="1" lang="en-US" altLang="zh-CN" dirty="0" err="1"/>
              <a:t>frans</a:t>
            </a:r>
            <a:r>
              <a:rPr kumimoji="1" lang="zh-CN" altLang="en-US" dirty="0"/>
              <a:t> </a:t>
            </a:r>
            <a:endParaRPr kumimoji="1" lang="en-US" altLang="zh-CN" dirty="0"/>
          </a:p>
          <a:p>
            <a:endParaRPr kumimoji="1" lang="en-US" altLang="zh-CN" dirty="0"/>
          </a:p>
          <a:p>
            <a:r>
              <a:rPr kumimoji="1" lang="zh-CN" altLang="en-US" dirty="0"/>
              <a:t>按照顺序排序</a:t>
            </a:r>
            <a:endParaRPr kumimoji="1" lang="en-US" altLang="zh-CN" dirty="0"/>
          </a:p>
          <a:p>
            <a:endParaRPr kumimoji="1" lang="en-US" altLang="zh-CN" dirty="0"/>
          </a:p>
          <a:p>
            <a:r>
              <a:rPr kumimoji="1" lang="en-US" altLang="zh-CN" dirty="0"/>
              <a:t>Be explicit: rust </a:t>
            </a:r>
          </a:p>
          <a:p>
            <a:endParaRPr kumimoji="1" lang="en-US" altLang="zh-CN" dirty="0"/>
          </a:p>
          <a:p>
            <a:endParaRPr kumimoji="1" lang="en-US" altLang="zh-CN" dirty="0"/>
          </a:p>
          <a:p>
            <a:r>
              <a:rPr kumimoji="1" lang="en-US" altLang="zh-CN" dirty="0"/>
              <a:t>Indirection: every computer problem can be addressed via an indirection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61</a:t>
            </a:fld>
            <a:endParaRPr lang="zh-CN" altLang="en-US"/>
          </a:p>
        </p:txBody>
      </p:sp>
    </p:spTree>
    <p:extLst>
      <p:ext uri="{BB962C8B-B14F-4D97-AF65-F5344CB8AC3E}">
        <p14:creationId xmlns:p14="http://schemas.microsoft.com/office/powerpoint/2010/main" val="3156541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a:t>
            </a:r>
            <a:r>
              <a:rPr kumimoji="1" lang="en-US" altLang="zh-CN" dirty="0"/>
              <a:t>MIT</a:t>
            </a:r>
            <a:r>
              <a:rPr kumimoji="1" lang="zh-CN" altLang="en-US" dirty="0"/>
              <a:t>的 </a:t>
            </a:r>
            <a:r>
              <a:rPr kumimoji="1" lang="en-US" altLang="zh-CN" dirty="0" err="1"/>
              <a:t>frans</a:t>
            </a:r>
            <a:r>
              <a:rPr kumimoji="1" lang="zh-CN" altLang="en-US" dirty="0"/>
              <a:t> </a:t>
            </a:r>
            <a:endParaRPr kumimoji="1" lang="en-US" altLang="zh-CN" dirty="0"/>
          </a:p>
          <a:p>
            <a:endParaRPr kumimoji="1" lang="en-US" altLang="zh-CN" dirty="0"/>
          </a:p>
          <a:p>
            <a:r>
              <a:rPr kumimoji="1" lang="zh-CN" altLang="en-US" dirty="0"/>
              <a:t>按照顺序排序</a:t>
            </a:r>
            <a:endParaRPr kumimoji="1" lang="en-US" altLang="zh-CN" dirty="0"/>
          </a:p>
          <a:p>
            <a:endParaRPr kumimoji="1" lang="en-US" altLang="zh-CN" dirty="0"/>
          </a:p>
          <a:p>
            <a:r>
              <a:rPr kumimoji="1" lang="en-US" altLang="zh-CN" dirty="0"/>
              <a:t>Be explicit: rust </a:t>
            </a:r>
          </a:p>
          <a:p>
            <a:endParaRPr kumimoji="1" lang="en-US" altLang="zh-CN" dirty="0"/>
          </a:p>
          <a:p>
            <a:endParaRPr kumimoji="1" lang="en-US" altLang="zh-CN" dirty="0"/>
          </a:p>
          <a:p>
            <a:r>
              <a:rPr kumimoji="1" lang="en-US" altLang="zh-CN" dirty="0"/>
              <a:t>Indirection: every computer problem can be addressed via an indirection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62</a:t>
            </a:fld>
            <a:endParaRPr lang="zh-CN" altLang="en-US"/>
          </a:p>
        </p:txBody>
      </p:sp>
    </p:spTree>
    <p:extLst>
      <p:ext uri="{BB962C8B-B14F-4D97-AF65-F5344CB8AC3E}">
        <p14:creationId xmlns:p14="http://schemas.microsoft.com/office/powerpoint/2010/main" val="420231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a:t>
            </a:r>
            <a:r>
              <a:rPr kumimoji="1" lang="en-US" altLang="zh-CN" dirty="0"/>
              <a:t>MIT</a:t>
            </a:r>
            <a:r>
              <a:rPr kumimoji="1" lang="zh-CN" altLang="en-US" dirty="0"/>
              <a:t>的 </a:t>
            </a:r>
            <a:r>
              <a:rPr kumimoji="1" lang="en-US" altLang="zh-CN" dirty="0" err="1"/>
              <a:t>frans</a:t>
            </a:r>
            <a:r>
              <a:rPr kumimoji="1" lang="zh-CN" altLang="en-US" dirty="0"/>
              <a:t> </a:t>
            </a:r>
            <a:endParaRPr kumimoji="1" lang="en-US" altLang="zh-CN" dirty="0"/>
          </a:p>
          <a:p>
            <a:endParaRPr kumimoji="1" lang="en-US" altLang="zh-CN" dirty="0"/>
          </a:p>
          <a:p>
            <a:r>
              <a:rPr kumimoji="1" lang="zh-CN" altLang="en-US" dirty="0"/>
              <a:t>按照顺序排序</a:t>
            </a:r>
            <a:endParaRPr kumimoji="1" lang="en-US" altLang="zh-CN" dirty="0"/>
          </a:p>
          <a:p>
            <a:endParaRPr kumimoji="1" lang="en-US" altLang="zh-CN" dirty="0"/>
          </a:p>
          <a:p>
            <a:r>
              <a:rPr kumimoji="1" lang="en-US" altLang="zh-CN" dirty="0"/>
              <a:t>Be explicit: rust </a:t>
            </a:r>
          </a:p>
          <a:p>
            <a:endParaRPr kumimoji="1" lang="en-US" altLang="zh-CN" dirty="0"/>
          </a:p>
          <a:p>
            <a:endParaRPr kumimoji="1" lang="en-US" altLang="zh-CN" dirty="0"/>
          </a:p>
          <a:p>
            <a:r>
              <a:rPr kumimoji="1" lang="en-US" altLang="zh-CN" dirty="0"/>
              <a:t>Indirection: every computer problem can be addressed via an indirection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63</a:t>
            </a:fld>
            <a:endParaRPr lang="zh-CN" altLang="en-US"/>
          </a:p>
        </p:txBody>
      </p:sp>
    </p:spTree>
    <p:extLst>
      <p:ext uri="{BB962C8B-B14F-4D97-AF65-F5344CB8AC3E}">
        <p14:creationId xmlns:p14="http://schemas.microsoft.com/office/powerpoint/2010/main" val="1237255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000000"/>
                </a:solidFill>
                <a:effectLst/>
                <a:latin typeface="-webkit-standard"/>
              </a:rPr>
              <a:t>that is attributed to David Wheeler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3379597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a:t>
            </a:r>
            <a:r>
              <a:rPr kumimoji="1" lang="en-US" altLang="zh-CN" dirty="0"/>
              <a:t>MIT</a:t>
            </a:r>
            <a:r>
              <a:rPr kumimoji="1" lang="zh-CN" altLang="en-US" dirty="0"/>
              <a:t>的 </a:t>
            </a:r>
            <a:r>
              <a:rPr kumimoji="1" lang="en-US" altLang="zh-CN" dirty="0" err="1"/>
              <a:t>frans</a:t>
            </a:r>
            <a:r>
              <a:rPr kumimoji="1" lang="zh-CN" altLang="en-US" dirty="0"/>
              <a:t> </a:t>
            </a:r>
            <a:endParaRPr kumimoji="1" lang="en-US" altLang="zh-CN" dirty="0"/>
          </a:p>
          <a:p>
            <a:endParaRPr kumimoji="1" lang="en-US" altLang="zh-CN" dirty="0"/>
          </a:p>
          <a:p>
            <a:r>
              <a:rPr kumimoji="1" lang="zh-CN" altLang="en-US" dirty="0"/>
              <a:t>按照顺序排序</a:t>
            </a:r>
            <a:endParaRPr kumimoji="1" lang="en-US" altLang="zh-CN" dirty="0"/>
          </a:p>
          <a:p>
            <a:endParaRPr kumimoji="1" lang="en-US" altLang="zh-CN" dirty="0"/>
          </a:p>
          <a:p>
            <a:r>
              <a:rPr kumimoji="1" lang="en-US" altLang="zh-CN" dirty="0"/>
              <a:t>Be explicit: rust </a:t>
            </a:r>
          </a:p>
          <a:p>
            <a:endParaRPr kumimoji="1" lang="en-US" altLang="zh-CN" dirty="0"/>
          </a:p>
          <a:p>
            <a:endParaRPr kumimoji="1" lang="en-US" altLang="zh-CN" dirty="0"/>
          </a:p>
          <a:p>
            <a:r>
              <a:rPr kumimoji="1" lang="en-US" altLang="zh-CN" dirty="0"/>
              <a:t>Indirection: every computer problem can be addressed via an indirection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66</a:t>
            </a:fld>
            <a:endParaRPr lang="zh-CN" altLang="en-US"/>
          </a:p>
        </p:txBody>
      </p:sp>
    </p:spTree>
    <p:extLst>
      <p:ext uri="{BB962C8B-B14F-4D97-AF65-F5344CB8AC3E}">
        <p14:creationId xmlns:p14="http://schemas.microsoft.com/office/powerpoint/2010/main" val="2464754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解释下什么是</a:t>
            </a:r>
            <a:r>
              <a:rPr kumimoji="1" lang="en-US" altLang="zh-CN" dirty="0"/>
              <a:t>end-to-end</a:t>
            </a:r>
            <a:r>
              <a:rPr kumimoji="1" lang="zh-CN" altLang="en-US" dirty="0"/>
              <a:t>：和机器学习里面的不一样；以网络为例子，出错处理</a:t>
            </a:r>
            <a:endParaRPr kumimoji="1" lang="en-US" altLang="zh-CN" dirty="0"/>
          </a:p>
          <a:p>
            <a:endParaRPr kumimoji="1" lang="en-US" altLang="zh-CN" dirty="0"/>
          </a:p>
          <a:p>
            <a:endParaRPr kumimoji="1" lang="en-US" altLang="zh-CN" dirty="0"/>
          </a:p>
          <a:p>
            <a:r>
              <a:rPr kumimoji="1" lang="en-US" altLang="zh-CN" dirty="0"/>
              <a:t>Incommensurate scaling: </a:t>
            </a:r>
          </a:p>
          <a:p>
            <a:pPr marL="171450" indent="-171450">
              <a:buFontTx/>
              <a:buChar char="-"/>
            </a:pPr>
            <a:r>
              <a:rPr kumimoji="1" lang="zh-CN" altLang="en-US" dirty="0"/>
              <a:t>之前的老鼠例子</a:t>
            </a:r>
            <a:endParaRPr kumimoji="1" lang="en-US" altLang="zh-CN" dirty="0"/>
          </a:p>
          <a:p>
            <a:pPr marL="171450" indent="-171450">
              <a:buFontTx/>
              <a:buChar char="-"/>
            </a:pPr>
            <a:r>
              <a:rPr kumimoji="1" lang="en-US" altLang="zh-CN" dirty="0"/>
              <a:t>RDMA</a:t>
            </a:r>
          </a:p>
          <a:p>
            <a:pPr marL="171450" indent="-171450">
              <a:buFontTx/>
              <a:buChar char="-"/>
            </a:pPr>
            <a:endParaRPr kumimoji="1" lang="en-US" altLang="zh-CN" dirty="0"/>
          </a:p>
          <a:p>
            <a:pPr marL="171450" indent="-171450">
              <a:buFontTx/>
              <a:buChar cha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Law of diminishing returns</a:t>
            </a:r>
            <a:r>
              <a:rPr kumimoji="1" lang="zh-CN" altLang="en-US" dirty="0"/>
              <a:t>： 边际效应。阿姆达尔定律。</a:t>
            </a:r>
            <a:endParaRPr kumimoji="1" lang="en-US" altLang="zh-CN" dirty="0"/>
          </a:p>
          <a:p>
            <a:pPr marL="171450" indent="-171450">
              <a:buFontTx/>
              <a:buChar char="-"/>
            </a:pP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67</a:t>
            </a:fld>
            <a:endParaRPr lang="zh-CN" altLang="en-US"/>
          </a:p>
        </p:txBody>
      </p:sp>
    </p:spTree>
    <p:extLst>
      <p:ext uri="{BB962C8B-B14F-4D97-AF65-F5344CB8AC3E}">
        <p14:creationId xmlns:p14="http://schemas.microsoft.com/office/powerpoint/2010/main" val="278576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68</a:t>
            </a:fld>
            <a:endParaRPr lang="zh-CN" altLang="en-US"/>
          </a:p>
        </p:txBody>
      </p:sp>
    </p:spTree>
    <p:extLst>
      <p:ext uri="{BB962C8B-B14F-4D97-AF65-F5344CB8AC3E}">
        <p14:creationId xmlns:p14="http://schemas.microsoft.com/office/powerpoint/2010/main" val="3391299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Principle of least astonishment: </a:t>
            </a:r>
            <a:r>
              <a:rPr kumimoji="1" lang="zh-CN" altLang="en-US" dirty="0"/>
              <a:t>符合用户的预期； </a:t>
            </a:r>
            <a:r>
              <a:rPr kumimoji="1" lang="en-US" altLang="zh-CN" dirty="0"/>
              <a:t>general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Unyielding foundations rule: </a:t>
            </a:r>
            <a:r>
              <a:rPr kumimoji="1" lang="zh-CN" altLang="en-US" dirty="0"/>
              <a:t>怎么模块化，很重要；不要动模块</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69</a:t>
            </a:fld>
            <a:endParaRPr lang="zh-CN" altLang="en-US"/>
          </a:p>
        </p:txBody>
      </p:sp>
    </p:spTree>
    <p:extLst>
      <p:ext uri="{BB962C8B-B14F-4D97-AF65-F5344CB8AC3E}">
        <p14:creationId xmlns:p14="http://schemas.microsoft.com/office/powerpoint/2010/main" val="1212390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a:t>
            </a:r>
            <a:r>
              <a:rPr kumimoji="1" lang="en-US" altLang="zh-CN" dirty="0" err="1"/>
              <a:t>blog.csdn.net</a:t>
            </a:r>
            <a:r>
              <a:rPr kumimoji="1" lang="en-US" altLang="zh-CN" dirty="0"/>
              <a:t>/</a:t>
            </a:r>
            <a:r>
              <a:rPr kumimoji="1" lang="en-US" altLang="zh-CN" dirty="0" err="1"/>
              <a:t>nevasun</a:t>
            </a:r>
            <a:r>
              <a:rPr kumimoji="1" lang="en-US" altLang="zh-CN" dirty="0"/>
              <a:t>/article/details/7590882</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99</a:t>
            </a:fld>
            <a:endParaRPr lang="zh-CN" altLang="en-US"/>
          </a:p>
        </p:txBody>
      </p:sp>
    </p:spTree>
    <p:extLst>
      <p:ext uri="{BB962C8B-B14F-4D97-AF65-F5344CB8AC3E}">
        <p14:creationId xmlns:p14="http://schemas.microsoft.com/office/powerpoint/2010/main" val="295775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a:t>system has properties that a node has not.</a:t>
            </a:r>
          </a:p>
          <a:p>
            <a:pPr marL="171450" indent="-171450">
              <a:buFontTx/>
              <a:buChar char="-"/>
            </a:pPr>
            <a:r>
              <a:rPr kumimoji="1" lang="en-US" altLang="zh-CN" baseline="0" dirty="0"/>
              <a:t>gas molecule properties: speed, a, m, size</a:t>
            </a:r>
          </a:p>
          <a:p>
            <a:pPr marL="171450" indent="-171450">
              <a:buFontTx/>
              <a:buChar char="-"/>
            </a:pPr>
            <a:r>
              <a:rPr kumimoji="1" lang="en-US" altLang="zh-CN" baseline="0" dirty="0"/>
              <a:t>gas system properties: pressure, temperature</a:t>
            </a:r>
          </a:p>
          <a:p>
            <a:pPr marL="171450" indent="-171450">
              <a:buFontTx/>
              <a:buChar char="-"/>
            </a:pPr>
            <a:endParaRPr kumimoji="1" lang="en-US" altLang="zh-CN" baseline="0" dirty="0"/>
          </a:p>
          <a:p>
            <a:pPr marL="171450" indent="-171450">
              <a:buFontTx/>
              <a:buChar char="-"/>
            </a:pPr>
            <a:r>
              <a:rPr kumimoji="1" lang="en-US" altLang="zh-CN" baseline="0" dirty="0"/>
              <a:t>Computer system properties: consistency, fault tolerance, </a:t>
            </a:r>
            <a:r>
              <a:rPr kumimoji="1" lang="en-US" altLang="zh-CN" baseline="0"/>
              <a:t>performance,…</a:t>
            </a:r>
            <a:endParaRPr kumimoji="1" lang="en-US" altLang="zh-CN" dirty="0"/>
          </a:p>
        </p:txBody>
      </p:sp>
      <p:sp>
        <p:nvSpPr>
          <p:cNvPr id="4" name="幻灯片编号占位符 3"/>
          <p:cNvSpPr>
            <a:spLocks noGrp="1"/>
          </p:cNvSpPr>
          <p:nvPr>
            <p:ph type="sldNum" sz="quarter" idx="10"/>
          </p:nvPr>
        </p:nvSpPr>
        <p:spPr/>
        <p:txBody>
          <a:bodyPr/>
          <a:lstStyle/>
          <a:p>
            <a:fld id="{CF5B8B3F-0F45-4AAD-B4A8-B1F7D58CB493}" type="slidenum">
              <a:rPr lang="zh-CN" altLang="en-US" smtClean="0"/>
              <a:t>8</a:t>
            </a:fld>
            <a:endParaRPr lang="zh-CN" altLang="en-US"/>
          </a:p>
        </p:txBody>
      </p:sp>
    </p:spTree>
    <p:extLst>
      <p:ext uri="{BB962C8B-B14F-4D97-AF65-F5344CB8AC3E}">
        <p14:creationId xmlns:p14="http://schemas.microsoft.com/office/powerpoint/2010/main" val="206136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体现了 </a:t>
            </a:r>
            <a:r>
              <a:rPr kumimoji="1" lang="en-US" altLang="zh-CN" dirty="0"/>
              <a:t>design 4 iterations </a:t>
            </a:r>
          </a:p>
          <a:p>
            <a:endParaRPr kumimoji="1" lang="en-US" altLang="zh-CN" dirty="0"/>
          </a:p>
          <a:p>
            <a:r>
              <a:rPr kumimoji="1" lang="zh-CN" altLang="en-US" dirty="0"/>
              <a:t>问题：工具链不兼容</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103</a:t>
            </a:fld>
            <a:endParaRPr lang="zh-CN" altLang="en-US"/>
          </a:p>
        </p:txBody>
      </p:sp>
    </p:spTree>
    <p:extLst>
      <p:ext uri="{BB962C8B-B14F-4D97-AF65-F5344CB8AC3E}">
        <p14:creationId xmlns:p14="http://schemas.microsoft.com/office/powerpoint/2010/main" val="2354796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108</a:t>
            </a:fld>
            <a:endParaRPr lang="zh-CN" altLang="en-US"/>
          </a:p>
        </p:txBody>
      </p:sp>
    </p:spTree>
    <p:extLst>
      <p:ext uri="{BB962C8B-B14F-4D97-AF65-F5344CB8AC3E}">
        <p14:creationId xmlns:p14="http://schemas.microsoft.com/office/powerpoint/2010/main" val="112359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Software Engineering:</a:t>
            </a:r>
          </a:p>
          <a:p>
            <a:pPr marL="171450" indent="-171450">
              <a:buFontTx/>
              <a:buChar char="-"/>
            </a:pPr>
            <a:r>
              <a:rPr lang="en-US" baseline="0" dirty="0"/>
              <a:t>Programmers: from one to thousands</a:t>
            </a:r>
          </a:p>
          <a:p>
            <a:pPr marL="171450" indent="-171450">
              <a:buFontTx/>
              <a:buChar char="-"/>
            </a:pPr>
            <a:r>
              <a:rPr lang="en-US" baseline="0" dirty="0"/>
              <a:t>More on people, not system</a:t>
            </a:r>
            <a:endParaRPr lang="en-US" dirty="0"/>
          </a:p>
        </p:txBody>
      </p:sp>
      <p:sp>
        <p:nvSpPr>
          <p:cNvPr id="4" name="Slide Number Placeholder 3"/>
          <p:cNvSpPr>
            <a:spLocks noGrp="1"/>
          </p:cNvSpPr>
          <p:nvPr>
            <p:ph type="sldNum" sz="quarter" idx="10"/>
          </p:nvPr>
        </p:nvSpPr>
        <p:spPr/>
        <p:txBody>
          <a:bodyPr/>
          <a:lstStyle/>
          <a:p>
            <a:fld id="{CF5B8B3F-0F45-4AAD-B4A8-B1F7D58CB493}" type="slidenum">
              <a:rPr lang="zh-CN" altLang="en-US" smtClean="0"/>
              <a:t>9</a:t>
            </a:fld>
            <a:endParaRPr lang="zh-CN" altLang="en-US"/>
          </a:p>
        </p:txBody>
      </p:sp>
    </p:spTree>
    <p:extLst>
      <p:ext uri="{BB962C8B-B14F-4D97-AF65-F5344CB8AC3E}">
        <p14:creationId xmlns:p14="http://schemas.microsoft.com/office/powerpoint/2010/main" val="136662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能否使用时间差，猜出这个密码？不使用暴力枚举</a:t>
            </a:r>
            <a:endParaRPr kumimoji="1" lang="en-US" altLang="zh-CN" dirty="0"/>
          </a:p>
          <a:p>
            <a:endParaRPr kumimoji="1" lang="en-US" altLang="zh-CN" dirty="0"/>
          </a:p>
          <a:p>
            <a:r>
              <a:rPr kumimoji="1" lang="en-US" altLang="zh-CN" dirty="0"/>
              <a:t>Assumption</a:t>
            </a:r>
            <a:r>
              <a:rPr kumimoji="1" lang="zh-CN" altLang="en-US" dirty="0"/>
              <a:t>：</a:t>
            </a:r>
            <a:r>
              <a:rPr kumimoji="1" lang="en-US" altLang="zh-CN" dirty="0" err="1"/>
              <a:t>acct.pw</a:t>
            </a:r>
            <a:r>
              <a:rPr kumimoji="1" lang="zh-CN" altLang="en-US" dirty="0"/>
              <a:t>在内存里， </a:t>
            </a:r>
            <a:r>
              <a:rPr kumimoji="1" lang="en-US" altLang="zh-CN" dirty="0"/>
              <a:t>passwd</a:t>
            </a:r>
            <a:r>
              <a:rPr kumimoji="1" lang="zh-CN" altLang="en-US" dirty="0"/>
              <a:t>的位置可以由用户控制</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352099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先讲</a:t>
            </a:r>
            <a:r>
              <a:rPr kumimoji="1" lang="en-US" altLang="zh-CN" dirty="0"/>
              <a:t>virtual</a:t>
            </a:r>
            <a:r>
              <a:rPr kumimoji="1" lang="zh-CN" altLang="en-US" dirty="0"/>
              <a:t> </a:t>
            </a:r>
            <a:r>
              <a:rPr kumimoji="1" lang="en-US" altLang="zh-CN" dirty="0" err="1"/>
              <a:t>memory,ondemand</a:t>
            </a:r>
            <a:r>
              <a:rPr kumimoji="1" lang="zh-CN" altLang="en-US" dirty="0"/>
              <a:t> </a:t>
            </a:r>
            <a:r>
              <a:rPr kumimoji="1" lang="en-US" altLang="zh-CN" dirty="0"/>
              <a:t>paging</a:t>
            </a:r>
            <a:r>
              <a:rPr kumimoji="1" lang="zh-CN" altLang="en-US" dirty="0"/>
              <a:t> 和</a:t>
            </a:r>
            <a:r>
              <a:rPr kumimoji="1" lang="en-US" altLang="zh-CN" dirty="0"/>
              <a:t>page</a:t>
            </a:r>
            <a:r>
              <a:rPr kumimoji="1" lang="zh-CN" altLang="en-US" dirty="0"/>
              <a:t> </a:t>
            </a:r>
            <a:r>
              <a:rPr kumimoji="1" lang="en-US" altLang="zh-CN" dirty="0"/>
              <a:t>fault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267710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不知道底层问题的时候，就可能会出现问题。</a:t>
            </a:r>
            <a:endParaRPr kumimoji="1" lang="en-US" altLang="zh-CN" dirty="0"/>
          </a:p>
          <a:p>
            <a:endParaRPr kumimoji="1" lang="en-US" altLang="zh-CN" dirty="0"/>
          </a:p>
          <a:p>
            <a:r>
              <a:rPr kumimoji="1" lang="zh-CN" altLang="en-US" dirty="0"/>
              <a:t>需要专门的处理。</a:t>
            </a:r>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14</a:t>
            </a:fld>
            <a:endParaRPr lang="zh-CN" altLang="en-US"/>
          </a:p>
        </p:txBody>
      </p:sp>
    </p:spTree>
    <p:extLst>
      <p:ext uri="{BB962C8B-B14F-4D97-AF65-F5344CB8AC3E}">
        <p14:creationId xmlns:p14="http://schemas.microsoft.com/office/powerpoint/2010/main" val="334661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手机</a:t>
            </a:r>
            <a:r>
              <a:rPr kumimoji="1" lang="en-US" altLang="zh-CN" dirty="0"/>
              <a:t>app</a:t>
            </a:r>
            <a:r>
              <a:rPr kumimoji="1" lang="zh-CN" altLang="en-US" dirty="0"/>
              <a:t>：</a:t>
            </a:r>
            <a:r>
              <a:rPr kumimoji="1" lang="en-US" altLang="zh-CN" dirty="0"/>
              <a:t>detect</a:t>
            </a:r>
            <a:r>
              <a:rPr kumimoji="1" lang="zh-CN" altLang="en-US" dirty="0"/>
              <a:t> </a:t>
            </a:r>
            <a:r>
              <a:rPr kumimoji="1" lang="en-US" altLang="zh-CN" dirty="0"/>
              <a:t>jam</a:t>
            </a:r>
          </a:p>
          <a:p>
            <a:endParaRPr kumimoji="1" lang="en-US" altLang="zh-CN" dirty="0"/>
          </a:p>
          <a:p>
            <a:r>
              <a:rPr kumimoji="1" lang="zh-CN" altLang="en-US" dirty="0"/>
              <a:t>问题：怎么</a:t>
            </a:r>
            <a:r>
              <a:rPr kumimoji="1" lang="en-US" altLang="zh-CN" dirty="0"/>
              <a:t>detect</a:t>
            </a:r>
            <a:r>
              <a:rPr kumimoji="1" lang="zh-CN" altLang="en-US" dirty="0"/>
              <a:t>？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66191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xiayubin@sjtu.edu.cn"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mailto:wxdwfc@sjtu.edu.c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wired.com/story/its-not-a-bug-its-a-feature/"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Intro:</a:t>
            </a:r>
            <a:r>
              <a:rPr kumimoji="1" lang="zh-CN" altLang="en-US" sz="3600" dirty="0"/>
              <a:t> </a:t>
            </a:r>
            <a:r>
              <a:rPr kumimoji="1" lang="en-US" altLang="zh-CN" sz="3600" dirty="0"/>
              <a:t>Complexity</a:t>
            </a:r>
            <a:r>
              <a:rPr kumimoji="1" lang="zh-CN" altLang="en-US" sz="3600" dirty="0"/>
              <a:t> </a:t>
            </a:r>
            <a:r>
              <a:rPr kumimoji="1" lang="en-US" altLang="zh-CN" sz="3600" dirty="0"/>
              <a:t>VS.</a:t>
            </a:r>
            <a:r>
              <a:rPr kumimoji="1" lang="zh-CN" altLang="en-US" sz="3600" dirty="0"/>
              <a:t> </a:t>
            </a:r>
            <a:r>
              <a:rPr kumimoji="1" lang="en-US" altLang="zh-CN" sz="3600" dirty="0"/>
              <a:t>Simplicity</a:t>
            </a:r>
            <a:endParaRPr kumimoji="1" lang="zh-CN" altLang="en-US" sz="3600" dirty="0"/>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a:duotone>
              <a:schemeClr val="accent1">
                <a:shade val="45000"/>
                <a:satMod val="135000"/>
              </a:schemeClr>
              <a:prstClr val="white"/>
            </a:duotone>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Computer</a:t>
            </a:r>
            <a:r>
              <a:rPr lang="zh-CN" altLang="en-US" sz="1400" dirty="0">
                <a:solidFill>
                  <a:srgbClr val="000000">
                    <a:lumMod val="75000"/>
                    <a:lumOff val="25000"/>
                  </a:srgbClr>
                </a:solidFill>
                <a:latin typeface="+mj-lt"/>
              </a:rPr>
              <a:t> </a:t>
            </a:r>
            <a:r>
              <a:rPr lang="en-US" altLang="zh-CN" sz="1400" dirty="0">
                <a:solidFill>
                  <a:srgbClr val="000000">
                    <a:lumMod val="75000"/>
                    <a:lumOff val="25000"/>
                  </a:srgbClr>
                </a:solidFill>
                <a:latin typeface="+mj-lt"/>
              </a:rPr>
              <a:t>System</a:t>
            </a:r>
            <a:r>
              <a:rPr lang="zh-CN" altLang="en-US" sz="1400" dirty="0">
                <a:solidFill>
                  <a:srgbClr val="000000">
                    <a:lumMod val="75000"/>
                    <a:lumOff val="25000"/>
                  </a:srgbClr>
                </a:solidFill>
                <a:latin typeface="+mj-lt"/>
              </a:rPr>
              <a:t> </a:t>
            </a:r>
            <a:r>
              <a:rPr lang="en-US" altLang="zh-CN" sz="1400" dirty="0">
                <a:solidFill>
                  <a:srgbClr val="000000">
                    <a:lumMod val="75000"/>
                    <a:lumOff val="25000"/>
                  </a:srgbClr>
                </a:solidFill>
                <a:latin typeface="+mj-lt"/>
              </a:rPr>
              <a:t>Principle</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(2025</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64288" y="282539"/>
            <a:ext cx="1642840" cy="43204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副标题 5">
            <a:extLst>
              <a:ext uri="{FF2B5EF4-FFF2-40B4-BE49-F238E27FC236}">
                <a16:creationId xmlns:a16="http://schemas.microsoft.com/office/drawing/2014/main" id="{899CBEB5-5406-5D4E-B32B-39387B9282CF}"/>
              </a:ext>
            </a:extLst>
          </p:cNvPr>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 </a:t>
            </a: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System?</a:t>
            </a:r>
            <a:endParaRPr lang="zh-CN" altLang="en-US" dirty="0"/>
          </a:p>
        </p:txBody>
      </p:sp>
      <p:sp>
        <p:nvSpPr>
          <p:cNvPr id="3" name="内容占位符 2"/>
          <p:cNvSpPr>
            <a:spLocks noGrp="1"/>
          </p:cNvSpPr>
          <p:nvPr>
            <p:ph idx="1"/>
          </p:nvPr>
        </p:nvSpPr>
        <p:spPr>
          <a:xfrm>
            <a:off x="457200" y="1777379"/>
            <a:ext cx="8229600" cy="3327757"/>
          </a:xfrm>
        </p:spPr>
        <p:txBody>
          <a:bodyPr>
            <a:normAutofit/>
          </a:bodyPr>
          <a:lstStyle/>
          <a:p>
            <a:pPr marL="0" indent="0" algn="ctr">
              <a:buNone/>
            </a:pPr>
            <a:endParaRPr lang="en-US" altLang="zh-CN" sz="4000" dirty="0"/>
          </a:p>
          <a:p>
            <a:pPr marL="0" indent="0" algn="ctr">
              <a:buNone/>
            </a:pPr>
            <a:r>
              <a:rPr lang="en-US" altLang="zh-CN" sz="4000" dirty="0"/>
              <a:t>For fun and profit</a:t>
            </a:r>
            <a:endParaRPr lang="zh-CN" altLang="en-US" sz="4000" dirty="0"/>
          </a:p>
        </p:txBody>
      </p:sp>
    </p:spTree>
    <p:extLst>
      <p:ext uri="{BB962C8B-B14F-4D97-AF65-F5344CB8AC3E}">
        <p14:creationId xmlns:p14="http://schemas.microsoft.com/office/powerpoint/2010/main" val="18379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sz="2800" dirty="0"/>
              <a:t>Criticism: “MapReduce: A Major Step Backwards”</a:t>
            </a:r>
            <a:endParaRPr kumimoji="1" lang="zh-CN" altLang="en-US" sz="2800" dirty="0"/>
          </a:p>
        </p:txBody>
      </p:sp>
      <p:sp>
        <p:nvSpPr>
          <p:cNvPr id="3" name="内容占位符 2"/>
          <p:cNvSpPr>
            <a:spLocks noGrp="1"/>
          </p:cNvSpPr>
          <p:nvPr>
            <p:ph idx="1"/>
          </p:nvPr>
        </p:nvSpPr>
        <p:spPr>
          <a:xfrm>
            <a:off x="457200" y="1333501"/>
            <a:ext cx="8291264" cy="3771636"/>
          </a:xfrm>
        </p:spPr>
        <p:txBody>
          <a:bodyPr>
            <a:noAutofit/>
          </a:bodyPr>
          <a:lstStyle/>
          <a:p>
            <a:r>
              <a:rPr kumimoji="1" lang="en-US" altLang="zh-CN" sz="1600" b="0" dirty="0">
                <a:solidFill>
                  <a:srgbClr val="953735"/>
                </a:solidFill>
                <a:latin typeface="Arial" panose="020B0604020202020204" pitchFamily="34" charset="0"/>
                <a:ea typeface="等线" panose="02010600030101010101" pitchFamily="2" charset="-122"/>
                <a:cs typeface="Myriad Pro Cond"/>
              </a:rPr>
              <a:t>A giant step backward </a:t>
            </a:r>
            <a:r>
              <a:rPr kumimoji="1" lang="en-US" altLang="zh-CN" sz="1600" b="0" dirty="0">
                <a:latin typeface="Arial" panose="020B0604020202020204" pitchFamily="34" charset="0"/>
                <a:ea typeface="等线" panose="02010600030101010101" pitchFamily="2" charset="-122"/>
              </a:rPr>
              <a:t>in the programming paradigm for large-scale data intensive applications</a:t>
            </a:r>
          </a:p>
          <a:p>
            <a:r>
              <a:rPr kumimoji="1" lang="en-US" altLang="zh-CN" sz="1600" b="0" dirty="0">
                <a:solidFill>
                  <a:srgbClr val="953735"/>
                </a:solidFill>
                <a:latin typeface="Arial" panose="020B0604020202020204" pitchFamily="34" charset="0"/>
                <a:ea typeface="等线" panose="02010600030101010101" pitchFamily="2" charset="-122"/>
                <a:cs typeface="Myriad Pro Cond"/>
              </a:rPr>
              <a:t>A sub-optimal implementation</a:t>
            </a:r>
            <a:r>
              <a:rPr kumimoji="1" lang="en-US" altLang="zh-CN" sz="1600" b="0" dirty="0">
                <a:latin typeface="Arial" panose="020B0604020202020204" pitchFamily="34" charset="0"/>
                <a:ea typeface="等线" panose="02010600030101010101" pitchFamily="2" charset="-122"/>
              </a:rPr>
              <a:t>, in that it uses brute force instead of indexing</a:t>
            </a:r>
          </a:p>
          <a:p>
            <a:r>
              <a:rPr kumimoji="1" lang="en-US" altLang="zh-CN" sz="1600" b="0" dirty="0">
                <a:solidFill>
                  <a:srgbClr val="953735"/>
                </a:solidFill>
                <a:latin typeface="Arial" panose="020B0604020202020204" pitchFamily="34" charset="0"/>
                <a:ea typeface="等线" panose="02010600030101010101" pitchFamily="2" charset="-122"/>
                <a:cs typeface="Myriad Pro Cond"/>
              </a:rPr>
              <a:t>Not novel at all </a:t>
            </a:r>
            <a:r>
              <a:rPr kumimoji="1" lang="en-US" altLang="zh-CN" sz="1600" b="0" dirty="0">
                <a:latin typeface="Arial" panose="020B0604020202020204" pitchFamily="34" charset="0"/>
                <a:ea typeface="等线" panose="02010600030101010101" pitchFamily="2" charset="-122"/>
              </a:rPr>
              <a:t>— it represents a specific implementation of well known techniques developed nearly 25 years ago</a:t>
            </a:r>
          </a:p>
          <a:p>
            <a:r>
              <a:rPr kumimoji="1" lang="en-US" altLang="zh-CN" sz="1600" b="0" dirty="0">
                <a:solidFill>
                  <a:srgbClr val="953735"/>
                </a:solidFill>
                <a:latin typeface="Arial" panose="020B0604020202020204" pitchFamily="34" charset="0"/>
                <a:ea typeface="等线" panose="02010600030101010101" pitchFamily="2" charset="-122"/>
                <a:cs typeface="Myriad Pro Cond"/>
              </a:rPr>
              <a:t>Missing most of the features </a:t>
            </a:r>
            <a:r>
              <a:rPr kumimoji="1" lang="en-US" altLang="zh-CN" sz="1600" b="0" dirty="0">
                <a:latin typeface="Arial" panose="020B0604020202020204" pitchFamily="34" charset="0"/>
                <a:ea typeface="等线" panose="02010600030101010101" pitchFamily="2" charset="-122"/>
              </a:rPr>
              <a:t>that are routinely included in current DBMS</a:t>
            </a:r>
          </a:p>
          <a:p>
            <a:r>
              <a:rPr kumimoji="1" lang="en-US" altLang="zh-CN" sz="1600" b="0" dirty="0">
                <a:solidFill>
                  <a:srgbClr val="953735"/>
                </a:solidFill>
                <a:latin typeface="Arial" panose="020B0604020202020204" pitchFamily="34" charset="0"/>
                <a:ea typeface="等线" panose="02010600030101010101" pitchFamily="2" charset="-122"/>
                <a:cs typeface="Myriad Pro Cond"/>
              </a:rPr>
              <a:t>Incompatible</a:t>
            </a:r>
            <a:r>
              <a:rPr kumimoji="1" lang="en-US" altLang="zh-CN" sz="1600" b="0" dirty="0">
                <a:latin typeface="Arial" panose="020B0604020202020204" pitchFamily="34" charset="0"/>
                <a:ea typeface="等线" panose="02010600030101010101" pitchFamily="2" charset="-122"/>
              </a:rPr>
              <a:t> with all of the tools DBMS users have come to depend on</a:t>
            </a:r>
          </a:p>
          <a:p>
            <a:endParaRPr kumimoji="1" lang="en-US" altLang="zh-CN" sz="1600" b="0" dirty="0">
              <a:latin typeface="Arial" panose="020B0604020202020204" pitchFamily="34" charset="0"/>
              <a:ea typeface="等线" panose="02010600030101010101" pitchFamily="2" charset="-122"/>
            </a:endParaRPr>
          </a:p>
          <a:p>
            <a:r>
              <a:rPr kumimoji="1" lang="en-US" altLang="zh-CN" sz="1600" b="0" dirty="0">
                <a:latin typeface="Arial" panose="020B0604020202020204" pitchFamily="34" charset="0"/>
                <a:ea typeface="等线" panose="02010600030101010101" pitchFamily="2" charset="-122"/>
              </a:rPr>
              <a:t>Well,</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these are</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all</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“the</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right</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things”,</a:t>
            </a:r>
            <a:r>
              <a:rPr kumimoji="1" lang="zh-CN" altLang="en-US" sz="1600" b="0" dirty="0">
                <a:latin typeface="Arial" panose="020B0604020202020204" pitchFamily="34" charset="0"/>
                <a:ea typeface="等线" panose="02010600030101010101" pitchFamily="2" charset="-122"/>
              </a:rPr>
              <a:t> </a:t>
            </a:r>
            <a:r>
              <a:rPr kumimoji="1" lang="en-US" altLang="zh-CN" sz="1600" b="0" dirty="0">
                <a:latin typeface="Arial" panose="020B0604020202020204" pitchFamily="34" charset="0"/>
                <a:ea typeface="等线" panose="02010600030101010101" pitchFamily="2" charset="-122"/>
              </a:rPr>
              <a:t>but…</a:t>
            </a:r>
            <a:endParaRPr kumimoji="1" lang="zh-CN" altLang="en-US" sz="1600" b="0" dirty="0">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9751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After MapReduce</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err="1"/>
              <a:t>Hadoop</a:t>
            </a:r>
            <a:endParaRPr kumimoji="1" lang="en-US" altLang="zh-CN" sz="2400" dirty="0"/>
          </a:p>
          <a:p>
            <a:pPr lvl="1"/>
            <a:r>
              <a:rPr kumimoji="1" lang="en-US" altLang="zh-CN" sz="2000" dirty="0"/>
              <a:t>An</a:t>
            </a:r>
            <a:r>
              <a:rPr kumimoji="1" lang="zh-CN" altLang="en-US" sz="2000" dirty="0"/>
              <a:t> </a:t>
            </a:r>
            <a:r>
              <a:rPr kumimoji="1" lang="en-US" altLang="zh-CN" sz="2000" dirty="0"/>
              <a:t>open-source</a:t>
            </a:r>
            <a:r>
              <a:rPr kumimoji="1" lang="zh-CN" altLang="en-US" sz="2000" dirty="0"/>
              <a:t> </a:t>
            </a:r>
            <a:r>
              <a:rPr kumimoji="1" lang="en-US" altLang="zh-CN" sz="2000" dirty="0"/>
              <a:t>implementation</a:t>
            </a:r>
            <a:r>
              <a:rPr kumimoji="1" lang="zh-CN" altLang="en-US" sz="2000" dirty="0"/>
              <a:t> </a:t>
            </a:r>
            <a:r>
              <a:rPr kumimoji="1" lang="en-US" altLang="zh-CN" sz="2000" dirty="0"/>
              <a:t>of</a:t>
            </a:r>
            <a:r>
              <a:rPr kumimoji="1" lang="zh-CN" altLang="en-US" sz="2000" dirty="0"/>
              <a:t> </a:t>
            </a:r>
            <a:r>
              <a:rPr kumimoji="1" lang="en-US" altLang="zh-CN" sz="2000" dirty="0"/>
              <a:t>MapReduce</a:t>
            </a:r>
          </a:p>
          <a:p>
            <a:pPr lvl="1"/>
            <a:r>
              <a:rPr kumimoji="1" lang="en-US" altLang="zh-CN" sz="2000" dirty="0"/>
              <a:t>Again,</a:t>
            </a:r>
            <a:r>
              <a:rPr kumimoji="1" lang="zh-CN" altLang="en-US" sz="2000" dirty="0"/>
              <a:t> </a:t>
            </a:r>
            <a:r>
              <a:rPr kumimoji="1" lang="en-US" altLang="zh-CN" sz="2000" dirty="0"/>
              <a:t>very</a:t>
            </a:r>
            <a:r>
              <a:rPr kumimoji="1" lang="zh-CN" altLang="en-US" sz="2000" dirty="0"/>
              <a:t> </a:t>
            </a:r>
            <a:r>
              <a:rPr kumimoji="1" lang="en-US" altLang="zh-CN" sz="2000" dirty="0"/>
              <a:t>bad</a:t>
            </a:r>
            <a:r>
              <a:rPr kumimoji="1" lang="zh-CN" altLang="en-US" sz="2000" dirty="0"/>
              <a:t> </a:t>
            </a:r>
            <a:r>
              <a:rPr kumimoji="1" lang="en-US" altLang="zh-CN" sz="2000" dirty="0"/>
              <a:t>performance</a:t>
            </a:r>
            <a:r>
              <a:rPr kumimoji="1" lang="zh-CN" altLang="en-US" sz="2000" dirty="0"/>
              <a:t> </a:t>
            </a:r>
            <a:r>
              <a:rPr kumimoji="1" lang="en-US" altLang="zh-CN" sz="2000" dirty="0"/>
              <a:t>at</a:t>
            </a:r>
            <a:r>
              <a:rPr kumimoji="1" lang="zh-CN" altLang="en-US" sz="2000" dirty="0"/>
              <a:t> </a:t>
            </a:r>
            <a:r>
              <a:rPr kumimoji="1" lang="en-US" altLang="zh-CN" sz="2000" dirty="0"/>
              <a:t>first</a:t>
            </a:r>
          </a:p>
          <a:p>
            <a:pPr lvl="1"/>
            <a:r>
              <a:rPr kumimoji="1" lang="en-US" altLang="zh-CN" sz="2000" dirty="0"/>
              <a:t>But</a:t>
            </a:r>
            <a:r>
              <a:rPr kumimoji="1" lang="zh-CN" altLang="en-US" sz="2000" dirty="0"/>
              <a:t> </a:t>
            </a:r>
            <a:r>
              <a:rPr kumimoji="1" lang="en-US" altLang="zh-CN" sz="2000" dirty="0"/>
              <a:t>widely</a:t>
            </a:r>
            <a:r>
              <a:rPr kumimoji="1" lang="zh-CN" altLang="en-US" sz="2000" dirty="0"/>
              <a:t> </a:t>
            </a:r>
            <a:r>
              <a:rPr kumimoji="1" lang="en-US" altLang="zh-CN" sz="2000" dirty="0"/>
              <a:t>used!</a:t>
            </a:r>
          </a:p>
          <a:p>
            <a:pPr lvl="2"/>
            <a:r>
              <a:rPr kumimoji="1" lang="en-US" altLang="zh-CN" sz="1800" dirty="0"/>
              <a:t>Cassandra,</a:t>
            </a:r>
            <a:r>
              <a:rPr kumimoji="1" lang="zh-CN" altLang="en-US" sz="1800" dirty="0"/>
              <a:t> </a:t>
            </a:r>
            <a:r>
              <a:rPr kumimoji="1" lang="en-US" altLang="zh-CN" sz="1800" dirty="0" err="1"/>
              <a:t>Hbase</a:t>
            </a:r>
            <a:r>
              <a:rPr kumimoji="1" lang="en-US" altLang="zh-CN" sz="1800" dirty="0"/>
              <a:t>,</a:t>
            </a:r>
            <a:r>
              <a:rPr kumimoji="1" lang="zh-CN" altLang="en-US" sz="1800" dirty="0"/>
              <a:t> </a:t>
            </a:r>
            <a:r>
              <a:rPr kumimoji="1" lang="en-US" altLang="zh-CN" sz="1800" dirty="0"/>
              <a:t>Hive,</a:t>
            </a:r>
            <a:r>
              <a:rPr kumimoji="1" lang="zh-CN" altLang="en-US" sz="1800" dirty="0"/>
              <a:t> </a:t>
            </a:r>
            <a:r>
              <a:rPr kumimoji="1" lang="en-US" altLang="zh-CN" sz="1800" dirty="0"/>
              <a:t>PIG,</a:t>
            </a:r>
            <a:r>
              <a:rPr kumimoji="1" lang="zh-CN" altLang="en-US" sz="1800" dirty="0"/>
              <a:t> </a:t>
            </a:r>
            <a:r>
              <a:rPr kumimoji="1" lang="en-US" altLang="zh-CN" sz="1800" dirty="0"/>
              <a:t>Spark,</a:t>
            </a:r>
            <a:r>
              <a:rPr kumimoji="1" lang="zh-CN" altLang="en-US" sz="1800" dirty="0"/>
              <a:t> </a:t>
            </a:r>
            <a:r>
              <a:rPr kumimoji="1" lang="en-US" altLang="zh-CN" sz="1800" dirty="0" err="1"/>
              <a:t>ZooKeeper</a:t>
            </a:r>
            <a:r>
              <a:rPr kumimoji="1" lang="en-US" altLang="zh-CN" sz="1800" dirty="0"/>
              <a:t>,</a:t>
            </a:r>
            <a:r>
              <a:rPr kumimoji="1" lang="zh-CN" altLang="en-US" sz="1800" dirty="0"/>
              <a:t> </a:t>
            </a:r>
            <a:r>
              <a:rPr kumimoji="1" lang="en-US" altLang="zh-CN" sz="1800" dirty="0"/>
              <a:t>…</a:t>
            </a:r>
          </a:p>
          <a:p>
            <a:pPr lvl="1"/>
            <a:r>
              <a:rPr kumimoji="1" lang="en-US" altLang="zh-CN" sz="2000" dirty="0"/>
              <a:t>Keep</a:t>
            </a:r>
            <a:r>
              <a:rPr kumimoji="1" lang="zh-CN" altLang="en-US" sz="2000" dirty="0"/>
              <a:t> </a:t>
            </a:r>
            <a:r>
              <a:rPr kumimoji="1" lang="en-US" altLang="zh-CN" sz="2000" dirty="0"/>
              <a:t>being</a:t>
            </a:r>
            <a:r>
              <a:rPr kumimoji="1" lang="zh-CN" altLang="en-US" sz="2000" dirty="0"/>
              <a:t> </a:t>
            </a:r>
            <a:r>
              <a:rPr kumimoji="1" lang="en-US" altLang="zh-CN" sz="2000" dirty="0"/>
              <a:t>optimized</a:t>
            </a:r>
            <a:r>
              <a:rPr kumimoji="1" lang="zh-CN" altLang="en-US" sz="2000" dirty="0"/>
              <a:t> </a:t>
            </a:r>
            <a:r>
              <a:rPr kumimoji="1" lang="en-US" altLang="zh-CN" sz="2000" dirty="0"/>
              <a:t>by</a:t>
            </a:r>
            <a:r>
              <a:rPr kumimoji="1" lang="zh-CN" altLang="en-US" sz="2000" dirty="0"/>
              <a:t> </a:t>
            </a:r>
            <a:r>
              <a:rPr kumimoji="1" lang="en-US" altLang="zh-CN" sz="2000" dirty="0"/>
              <a:t>both</a:t>
            </a:r>
            <a:r>
              <a:rPr kumimoji="1" lang="zh-CN" altLang="en-US" sz="2000" dirty="0"/>
              <a:t> </a:t>
            </a:r>
            <a:r>
              <a:rPr kumimoji="1" lang="en-US" altLang="zh-CN" sz="2000" dirty="0"/>
              <a:t>academy</a:t>
            </a:r>
            <a:r>
              <a:rPr kumimoji="1" lang="zh-CN" altLang="en-US" sz="2000" dirty="0"/>
              <a:t> </a:t>
            </a:r>
            <a:r>
              <a:rPr kumimoji="1" lang="en-US" altLang="zh-CN" sz="2000" dirty="0"/>
              <a:t>and</a:t>
            </a:r>
            <a:r>
              <a:rPr kumimoji="1" lang="zh-CN" altLang="en-US" sz="2000" dirty="0"/>
              <a:t> </a:t>
            </a:r>
            <a:r>
              <a:rPr kumimoji="1" lang="en-US" altLang="zh-CN" sz="2000" dirty="0"/>
              <a:t>industry</a:t>
            </a:r>
          </a:p>
          <a:p>
            <a:pPr lvl="2"/>
            <a:r>
              <a:rPr kumimoji="1" lang="en-US" altLang="zh-CN" sz="1800" dirty="0"/>
              <a:t>Till</a:t>
            </a:r>
            <a:r>
              <a:rPr kumimoji="1" lang="zh-CN" altLang="en-US" sz="1800" dirty="0"/>
              <a:t> </a:t>
            </a:r>
            <a:r>
              <a:rPr kumimoji="1" lang="en-US" altLang="zh-CN" sz="1800" dirty="0"/>
              <a:t>today</a:t>
            </a:r>
            <a:endParaRPr kumimoji="1" lang="zh-CN" altLang="en-US" sz="1800" dirty="0"/>
          </a:p>
        </p:txBody>
      </p:sp>
      <p:pic>
        <p:nvPicPr>
          <p:cNvPr id="4" name="图片 3"/>
          <p:cNvPicPr>
            <a:picLocks noChangeAspect="1"/>
          </p:cNvPicPr>
          <p:nvPr/>
        </p:nvPicPr>
        <p:blipFill>
          <a:blip r:embed="rId2"/>
          <a:stretch>
            <a:fillRect/>
          </a:stretch>
        </p:blipFill>
        <p:spPr>
          <a:xfrm>
            <a:off x="5652120" y="337220"/>
            <a:ext cx="2769096" cy="655352"/>
          </a:xfrm>
          <a:prstGeom prst="rect">
            <a:avLst/>
          </a:prstGeom>
        </p:spPr>
      </p:pic>
    </p:spTree>
    <p:extLst>
      <p:ext uri="{BB962C8B-B14F-4D97-AF65-F5344CB8AC3E}">
        <p14:creationId xmlns:p14="http://schemas.microsoft.com/office/powerpoint/2010/main" val="243434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After</a:t>
            </a:r>
            <a:r>
              <a:rPr kumimoji="1" lang="zh-CN" altLang="en-US" dirty="0"/>
              <a:t> </a:t>
            </a:r>
            <a:r>
              <a:rPr kumimoji="1" lang="en-US" altLang="zh-CN" dirty="0"/>
              <a:t>MapReduce:</a:t>
            </a:r>
            <a:r>
              <a:rPr kumimoji="1" lang="zh-CN" altLang="en-US" dirty="0"/>
              <a:t> </a:t>
            </a:r>
            <a:r>
              <a:rPr kumimoji="1" lang="en-US" altLang="zh-CN" dirty="0"/>
              <a:t>Google</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a:t>MapReduce</a:t>
            </a:r>
            <a:r>
              <a:rPr kumimoji="1" lang="zh-CN" altLang="en-US" sz="2400" dirty="0"/>
              <a:t> </a:t>
            </a:r>
            <a:r>
              <a:rPr kumimoji="1" lang="en-US" altLang="zh-CN" sz="2400" dirty="0"/>
              <a:t>retired</a:t>
            </a:r>
            <a:r>
              <a:rPr kumimoji="1" lang="zh-CN" altLang="en-US" sz="2400" dirty="0"/>
              <a:t> </a:t>
            </a:r>
            <a:r>
              <a:rPr kumimoji="1" lang="en-US" altLang="zh-CN" sz="2400" dirty="0"/>
              <a:t>around</a:t>
            </a:r>
            <a:r>
              <a:rPr kumimoji="1" lang="zh-CN" altLang="en-US" sz="2400" dirty="0"/>
              <a:t> </a:t>
            </a:r>
            <a:r>
              <a:rPr kumimoji="1" lang="en-US" altLang="zh-CN" sz="2400" dirty="0"/>
              <a:t>2007</a:t>
            </a:r>
          </a:p>
          <a:p>
            <a:r>
              <a:rPr kumimoji="1" lang="en-US" altLang="zh-CN" sz="2400" dirty="0"/>
              <a:t>2010:</a:t>
            </a:r>
            <a:r>
              <a:rPr kumimoji="1" lang="zh-CN" altLang="en-US" sz="2400" dirty="0"/>
              <a:t> </a:t>
            </a:r>
            <a:r>
              <a:rPr kumimoji="1" lang="en-US" altLang="zh-CN" sz="2400" dirty="0" err="1"/>
              <a:t>Pregel</a:t>
            </a:r>
            <a:r>
              <a:rPr kumimoji="1" lang="zh-CN" altLang="zh-CN" sz="2400" dirty="0"/>
              <a:t> </a:t>
            </a:r>
            <a:r>
              <a:rPr kumimoji="1" lang="en-US" altLang="zh-CN" sz="2400" baseline="30000" dirty="0"/>
              <a:t>[SIGMOD’10] </a:t>
            </a:r>
            <a:r>
              <a:rPr kumimoji="1" lang="en-US" altLang="zh-CN" sz="2400" dirty="0"/>
              <a:t>for graphic</a:t>
            </a:r>
            <a:r>
              <a:rPr kumimoji="1" lang="zh-CN" altLang="en-US" sz="2400" dirty="0"/>
              <a:t> </a:t>
            </a:r>
            <a:r>
              <a:rPr kumimoji="1" lang="en-US" altLang="zh-CN" sz="2400" dirty="0"/>
              <a:t>computing</a:t>
            </a:r>
          </a:p>
          <a:p>
            <a:r>
              <a:rPr kumimoji="1" lang="en-US" altLang="zh-CN" sz="2400" dirty="0"/>
              <a:t>2012:</a:t>
            </a:r>
            <a:r>
              <a:rPr kumimoji="1" lang="zh-CN" altLang="en-US" sz="2400" dirty="0"/>
              <a:t> </a:t>
            </a:r>
            <a:r>
              <a:rPr kumimoji="1" lang="en-US" altLang="zh-CN" sz="2400" dirty="0"/>
              <a:t>Spanner </a:t>
            </a:r>
            <a:r>
              <a:rPr kumimoji="1" lang="en-US" altLang="zh-CN" sz="2400" baseline="30000" dirty="0"/>
              <a:t>[OSDI’12]</a:t>
            </a:r>
          </a:p>
          <a:p>
            <a:pPr lvl="1"/>
            <a:r>
              <a:rPr kumimoji="1" lang="en-US" altLang="zh-CN" sz="2000" dirty="0"/>
              <a:t>Global</a:t>
            </a:r>
            <a:r>
              <a:rPr kumimoji="1" lang="zh-CN" altLang="en-US" sz="2000" dirty="0"/>
              <a:t> </a:t>
            </a:r>
            <a:r>
              <a:rPr kumimoji="1" lang="en-US" altLang="zh-CN" sz="2000" dirty="0"/>
              <a:t>distributed</a:t>
            </a:r>
            <a:r>
              <a:rPr kumimoji="1" lang="zh-CN" altLang="en-US" sz="2000" dirty="0"/>
              <a:t> </a:t>
            </a:r>
            <a:r>
              <a:rPr kumimoji="1" lang="en-US" altLang="zh-CN" sz="2000" dirty="0"/>
              <a:t>database</a:t>
            </a:r>
            <a:r>
              <a:rPr kumimoji="1" lang="zh-CN" altLang="en-US" sz="2000" dirty="0"/>
              <a:t> </a:t>
            </a:r>
            <a:r>
              <a:rPr kumimoji="1" lang="en-US" altLang="zh-CN" sz="2000" dirty="0"/>
              <a:t>using</a:t>
            </a:r>
            <a:r>
              <a:rPr kumimoji="1" lang="zh-CN" altLang="en-US" sz="2000" dirty="0"/>
              <a:t> </a:t>
            </a:r>
            <a:r>
              <a:rPr kumimoji="1" lang="en-US" altLang="zh-CN" sz="2000" i="1" dirty="0" err="1"/>
              <a:t>TrueTime</a:t>
            </a:r>
            <a:r>
              <a:rPr kumimoji="1" lang="zh-CN" altLang="en-US" sz="2000" dirty="0"/>
              <a:t> </a:t>
            </a:r>
            <a:r>
              <a:rPr kumimoji="1" lang="en-US" altLang="zh-CN" sz="2000" dirty="0"/>
              <a:t>API</a:t>
            </a:r>
          </a:p>
          <a:p>
            <a:r>
              <a:rPr kumimoji="1" lang="en-US" altLang="zh-CN" sz="2400" dirty="0"/>
              <a:t>2014:</a:t>
            </a:r>
            <a:r>
              <a:rPr kumimoji="1" lang="zh-CN" altLang="en-US" sz="2400" dirty="0"/>
              <a:t> </a:t>
            </a:r>
            <a:r>
              <a:rPr kumimoji="1" lang="en-US" altLang="zh-CN" sz="2400" dirty="0" err="1"/>
              <a:t>DataFlow</a:t>
            </a:r>
            <a:endParaRPr kumimoji="1" lang="en-US" altLang="zh-CN" sz="2400" dirty="0"/>
          </a:p>
          <a:p>
            <a:pPr lvl="1"/>
            <a:r>
              <a:rPr kumimoji="1" lang="en-US" altLang="zh-CN" sz="2000" dirty="0"/>
              <a:t>Map-Reduce</a:t>
            </a:r>
            <a:r>
              <a:rPr kumimoji="1" lang="zh-CN" altLang="en-US" sz="2000" dirty="0"/>
              <a:t> </a:t>
            </a:r>
            <a:r>
              <a:rPr kumimoji="1" lang="en-US" altLang="zh-CN" sz="2000" dirty="0"/>
              <a:t>is</a:t>
            </a:r>
            <a:r>
              <a:rPr kumimoji="1" lang="zh-CN" altLang="en-US" sz="2000" dirty="0"/>
              <a:t> </a:t>
            </a:r>
            <a:r>
              <a:rPr kumimoji="1" lang="en-US" altLang="zh-CN" sz="2000" dirty="0"/>
              <a:t>retired</a:t>
            </a:r>
            <a:r>
              <a:rPr kumimoji="1" lang="zh-CN" altLang="en-US" sz="2000" dirty="0"/>
              <a:t> </a:t>
            </a:r>
            <a:r>
              <a:rPr kumimoji="1" lang="en-US" altLang="zh-CN" sz="2000" dirty="0"/>
              <a:t>in</a:t>
            </a:r>
            <a:r>
              <a:rPr kumimoji="1" lang="zh-CN" altLang="en-US" sz="2000" dirty="0"/>
              <a:t> </a:t>
            </a:r>
            <a:r>
              <a:rPr kumimoji="1" lang="en-US" altLang="zh-CN" sz="2000" dirty="0"/>
              <a:t>Google</a:t>
            </a:r>
            <a:endParaRPr kumimoji="1" lang="zh-CN" altLang="en-US" sz="2000" dirty="0"/>
          </a:p>
        </p:txBody>
      </p:sp>
      <p:pic>
        <p:nvPicPr>
          <p:cNvPr id="4" name="图片 3"/>
          <p:cNvPicPr>
            <a:picLocks noChangeAspect="1"/>
          </p:cNvPicPr>
          <p:nvPr/>
        </p:nvPicPr>
        <p:blipFill>
          <a:blip r:embed="rId2"/>
          <a:stretch>
            <a:fillRect/>
          </a:stretch>
        </p:blipFill>
        <p:spPr>
          <a:xfrm>
            <a:off x="6810891" y="2857500"/>
            <a:ext cx="1875909" cy="1705372"/>
          </a:xfrm>
          <a:prstGeom prst="rect">
            <a:avLst/>
          </a:prstGeom>
        </p:spPr>
      </p:pic>
    </p:spTree>
    <p:extLst>
      <p:ext uri="{BB962C8B-B14F-4D97-AF65-F5344CB8AC3E}">
        <p14:creationId xmlns:p14="http://schemas.microsoft.com/office/powerpoint/2010/main" val="22000164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Another Principle</a:t>
            </a:r>
            <a:endParaRPr kumimoji="1" lang="zh-CN" altLang="en-US" dirty="0"/>
          </a:p>
        </p:txBody>
      </p:sp>
      <p:pic>
        <p:nvPicPr>
          <p:cNvPr id="4" name="图片 3"/>
          <p:cNvPicPr>
            <a:picLocks noChangeAspect="1"/>
          </p:cNvPicPr>
          <p:nvPr/>
        </p:nvPicPr>
        <p:blipFill>
          <a:blip r:embed="rId3"/>
          <a:stretch>
            <a:fillRect/>
          </a:stretch>
        </p:blipFill>
        <p:spPr>
          <a:xfrm>
            <a:off x="4572000" y="1489348"/>
            <a:ext cx="4252973" cy="3888432"/>
          </a:xfrm>
          <a:prstGeom prst="rect">
            <a:avLst/>
          </a:prstGeom>
        </p:spPr>
      </p:pic>
      <p:sp>
        <p:nvSpPr>
          <p:cNvPr id="3" name="内容占位符 2"/>
          <p:cNvSpPr>
            <a:spLocks noGrp="1"/>
          </p:cNvSpPr>
          <p:nvPr>
            <p:ph idx="1"/>
          </p:nvPr>
        </p:nvSpPr>
        <p:spPr>
          <a:xfrm>
            <a:off x="457200" y="1333501"/>
            <a:ext cx="8229600" cy="2676127"/>
          </a:xfrm>
        </p:spPr>
        <p:txBody>
          <a:bodyPr>
            <a:normAutofit/>
          </a:bodyPr>
          <a:lstStyle/>
          <a:p>
            <a:r>
              <a:rPr kumimoji="1" lang="en-US" altLang="zh-CN" sz="2400" u="sng" dirty="0">
                <a:solidFill>
                  <a:srgbClr val="800000"/>
                </a:solidFill>
              </a:rPr>
              <a:t>Design for Iteration</a:t>
            </a:r>
          </a:p>
          <a:p>
            <a:pPr lvl="1"/>
            <a:r>
              <a:rPr kumimoji="1" lang="en-US" altLang="zh-CN" sz="2200" dirty="0"/>
              <a:t>It’s hard, if possible, to do </a:t>
            </a:r>
            <a:br>
              <a:rPr kumimoji="1" lang="en-US" altLang="zh-CN" sz="2200" dirty="0"/>
            </a:br>
            <a:r>
              <a:rPr kumimoji="1" lang="en-US" altLang="zh-CN" sz="2200" dirty="0"/>
              <a:t>things right in the 1</a:t>
            </a:r>
            <a:r>
              <a:rPr kumimoji="1" lang="en-US" altLang="zh-CN" sz="2200" baseline="30000" dirty="0"/>
              <a:t>st</a:t>
            </a:r>
            <a:r>
              <a:rPr kumimoji="1" lang="en-US" altLang="zh-CN" sz="2200" dirty="0"/>
              <a:t> time</a:t>
            </a:r>
            <a:endParaRPr kumimoji="1" lang="zh-CN" altLang="en-US" sz="2200" dirty="0"/>
          </a:p>
        </p:txBody>
      </p:sp>
    </p:spTree>
    <p:extLst>
      <p:ext uri="{BB962C8B-B14F-4D97-AF65-F5344CB8AC3E}">
        <p14:creationId xmlns:p14="http://schemas.microsoft.com/office/powerpoint/2010/main" val="22421402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P.r.o.s.e.c</a:t>
            </a:r>
            <a:r>
              <a:rPr lang="en-US" altLang="zh-CN" dirty="0"/>
              <a:t>.</a:t>
            </a:r>
            <a:endParaRPr lang="zh-CN" altLang="en-US" dirty="0"/>
          </a:p>
        </p:txBody>
      </p:sp>
      <p:sp>
        <p:nvSpPr>
          <p:cNvPr id="3" name="文本占位符 2"/>
          <p:cNvSpPr>
            <a:spLocks noGrp="1"/>
          </p:cNvSpPr>
          <p:nvPr>
            <p:ph type="body" idx="1"/>
          </p:nvPr>
        </p:nvSpPr>
        <p:spPr/>
        <p:txBody>
          <a:bodyPr/>
          <a:lstStyle/>
          <a:p>
            <a:r>
              <a:rPr lang="en-US" altLang="zh-CN" dirty="0"/>
              <a:t>The way to read a paper and take note</a:t>
            </a:r>
            <a:endParaRPr lang="zh-CN" altLang="en-US" dirty="0"/>
          </a:p>
        </p:txBody>
      </p:sp>
    </p:spTree>
    <p:extLst>
      <p:ext uri="{BB962C8B-B14F-4D97-AF65-F5344CB8AC3E}">
        <p14:creationId xmlns:p14="http://schemas.microsoft.com/office/powerpoint/2010/main" val="1002639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P.R.O.S.E.C.</a:t>
            </a:r>
            <a:endParaRPr lang="zh-CN" altLang="en-US" dirty="0"/>
          </a:p>
        </p:txBody>
      </p:sp>
      <p:sp>
        <p:nvSpPr>
          <p:cNvPr id="3" name="内容占位符 2"/>
          <p:cNvSpPr>
            <a:spLocks noGrp="1"/>
          </p:cNvSpPr>
          <p:nvPr>
            <p:ph idx="1"/>
          </p:nvPr>
        </p:nvSpPr>
        <p:spPr/>
        <p:txBody>
          <a:bodyPr/>
          <a:lstStyle/>
          <a:p>
            <a:r>
              <a:rPr lang="en-US" altLang="zh-CN" dirty="0"/>
              <a:t>Problem</a:t>
            </a:r>
          </a:p>
          <a:p>
            <a:r>
              <a:rPr lang="en-US" altLang="zh-CN" dirty="0"/>
              <a:t>Related work</a:t>
            </a:r>
          </a:p>
          <a:p>
            <a:r>
              <a:rPr lang="en-US" altLang="zh-CN" dirty="0"/>
              <a:t>Observation</a:t>
            </a:r>
          </a:p>
          <a:p>
            <a:r>
              <a:rPr lang="en-US" altLang="zh-CN" dirty="0"/>
              <a:t>Solution</a:t>
            </a:r>
          </a:p>
          <a:p>
            <a:r>
              <a:rPr lang="en-US" altLang="zh-CN" dirty="0"/>
              <a:t>Evaluation</a:t>
            </a:r>
          </a:p>
          <a:p>
            <a:r>
              <a:rPr lang="en-US" altLang="zh-CN" dirty="0"/>
              <a:t>Comments</a:t>
            </a:r>
            <a:endParaRPr lang="zh-CN" altLang="en-US" dirty="0"/>
          </a:p>
        </p:txBody>
      </p:sp>
    </p:spTree>
    <p:extLst>
      <p:ext uri="{BB962C8B-B14F-4D97-AF65-F5344CB8AC3E}">
        <p14:creationId xmlns:p14="http://schemas.microsoft.com/office/powerpoint/2010/main" val="1129442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P.R.O.S.E.C.</a:t>
            </a:r>
            <a:endParaRPr lang="zh-CN" altLang="en-US" dirty="0"/>
          </a:p>
        </p:txBody>
      </p:sp>
      <p:sp>
        <p:nvSpPr>
          <p:cNvPr id="3" name="内容占位符 2"/>
          <p:cNvSpPr>
            <a:spLocks noGrp="1"/>
          </p:cNvSpPr>
          <p:nvPr>
            <p:ph idx="1"/>
          </p:nvPr>
        </p:nvSpPr>
        <p:spPr>
          <a:xfrm>
            <a:off x="457200" y="1333501"/>
            <a:ext cx="8507288" cy="3771636"/>
          </a:xfrm>
        </p:spPr>
        <p:txBody>
          <a:bodyPr>
            <a:normAutofit/>
          </a:bodyPr>
          <a:lstStyle/>
          <a:p>
            <a:r>
              <a:rPr lang="en-US" altLang="zh-CN" sz="2400" b="1" dirty="0">
                <a:solidFill>
                  <a:schemeClr val="accent2">
                    <a:lumMod val="75000"/>
                  </a:schemeClr>
                </a:solidFill>
              </a:rPr>
              <a:t>Problem</a:t>
            </a:r>
            <a:r>
              <a:rPr lang="en-US" altLang="zh-CN" sz="2400" dirty="0"/>
              <a:t>: What is the motivation? Why important?</a:t>
            </a:r>
          </a:p>
          <a:p>
            <a:r>
              <a:rPr lang="en-US" altLang="zh-CN" sz="2400" b="1" dirty="0">
                <a:solidFill>
                  <a:schemeClr val="accent2">
                    <a:lumMod val="75000"/>
                  </a:schemeClr>
                </a:solidFill>
              </a:rPr>
              <a:t>Related work</a:t>
            </a:r>
            <a:r>
              <a:rPr lang="en-US" altLang="zh-CN" sz="2400" dirty="0"/>
              <a:t>: Why other work didn’t solve it?</a:t>
            </a:r>
          </a:p>
          <a:p>
            <a:r>
              <a:rPr lang="en-US" altLang="zh-CN" sz="2400" b="1" dirty="0">
                <a:solidFill>
                  <a:schemeClr val="accent2">
                    <a:lumMod val="75000"/>
                  </a:schemeClr>
                </a:solidFill>
              </a:rPr>
              <a:t>Observation</a:t>
            </a:r>
            <a:r>
              <a:rPr lang="en-US" altLang="zh-CN" sz="2400" dirty="0"/>
              <a:t>: What is the key insight? Make it simple</a:t>
            </a:r>
          </a:p>
          <a:p>
            <a:r>
              <a:rPr lang="en-US" altLang="zh-CN" sz="2400" b="1" dirty="0">
                <a:solidFill>
                  <a:schemeClr val="accent2">
                    <a:lumMod val="75000"/>
                  </a:schemeClr>
                </a:solidFill>
              </a:rPr>
              <a:t>Solution</a:t>
            </a:r>
            <a:r>
              <a:rPr lang="en-US" altLang="zh-CN" sz="2400" dirty="0"/>
              <a:t>: How does this work solve the problem?</a:t>
            </a:r>
          </a:p>
          <a:p>
            <a:r>
              <a:rPr lang="en-US" altLang="zh-CN" sz="2400" b="1" dirty="0">
                <a:solidFill>
                  <a:schemeClr val="accent2">
                    <a:lumMod val="75000"/>
                  </a:schemeClr>
                </a:solidFill>
              </a:rPr>
              <a:t>Evaluation</a:t>
            </a:r>
            <a:r>
              <a:rPr lang="en-US" altLang="zh-CN" sz="2400" dirty="0"/>
              <a:t>: Does this work really solve the problem?</a:t>
            </a:r>
          </a:p>
          <a:p>
            <a:r>
              <a:rPr lang="en-US" altLang="zh-CN" sz="2400" b="1" dirty="0">
                <a:solidFill>
                  <a:schemeClr val="accent2">
                    <a:lumMod val="75000"/>
                  </a:schemeClr>
                </a:solidFill>
              </a:rPr>
              <a:t>Comments</a:t>
            </a:r>
            <a:r>
              <a:rPr lang="en-US" altLang="zh-CN" sz="2400" dirty="0"/>
              <a:t>: What could be better? Your</a:t>
            </a:r>
            <a:r>
              <a:rPr lang="zh-CN" altLang="en-US" sz="2400" dirty="0"/>
              <a:t> </a:t>
            </a:r>
            <a:r>
              <a:rPr lang="en-US" altLang="zh-CN" sz="2400" dirty="0"/>
              <a:t>own</a:t>
            </a:r>
            <a:r>
              <a:rPr lang="zh-CN" altLang="en-US" sz="2400" dirty="0"/>
              <a:t> </a:t>
            </a:r>
            <a:r>
              <a:rPr lang="en-US" altLang="zh-CN" sz="2400" dirty="0"/>
              <a:t>opinion</a:t>
            </a:r>
            <a:endParaRPr lang="zh-CN" altLang="en-US" sz="2400" dirty="0"/>
          </a:p>
        </p:txBody>
      </p:sp>
    </p:spTree>
    <p:extLst>
      <p:ext uri="{BB962C8B-B14F-4D97-AF65-F5344CB8AC3E}">
        <p14:creationId xmlns:p14="http://schemas.microsoft.com/office/powerpoint/2010/main" val="1509084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6A383-3EDB-C595-6644-9EE50DAC1461}"/>
              </a:ext>
            </a:extLst>
          </p:cNvPr>
          <p:cNvSpPr>
            <a:spLocks noGrp="1"/>
          </p:cNvSpPr>
          <p:nvPr>
            <p:ph type="title"/>
          </p:nvPr>
        </p:nvSpPr>
        <p:spPr/>
        <p:txBody>
          <a:bodyPr/>
          <a:lstStyle/>
          <a:p>
            <a:r>
              <a:rPr kumimoji="1" lang="en-US" altLang="zh-CN" dirty="0"/>
              <a:t>What makes a novel solution? </a:t>
            </a:r>
            <a:endParaRPr kumimoji="1" lang="zh-CN" altLang="en-US" dirty="0"/>
          </a:p>
        </p:txBody>
      </p:sp>
      <p:sp>
        <p:nvSpPr>
          <p:cNvPr id="3" name="内容占位符 2">
            <a:extLst>
              <a:ext uri="{FF2B5EF4-FFF2-40B4-BE49-F238E27FC236}">
                <a16:creationId xmlns:a16="http://schemas.microsoft.com/office/drawing/2014/main" id="{23025EDB-2ED9-135C-F3B9-738AD6DD3DCC}"/>
              </a:ext>
            </a:extLst>
          </p:cNvPr>
          <p:cNvSpPr>
            <a:spLocks noGrp="1"/>
          </p:cNvSpPr>
          <p:nvPr>
            <p:ph idx="1"/>
          </p:nvPr>
        </p:nvSpPr>
        <p:spPr/>
        <p:txBody>
          <a:bodyPr/>
          <a:lstStyle/>
          <a:p>
            <a:r>
              <a:rPr kumimoji="1" lang="en-US" altLang="zh-CN" dirty="0"/>
              <a:t>This is my own opinion </a:t>
            </a:r>
          </a:p>
          <a:p>
            <a:pPr lvl="1"/>
            <a:r>
              <a:rPr kumimoji="1" lang="en-US" altLang="zh-CN" dirty="0"/>
              <a:t>At least, the solution is not revealed in the literature </a:t>
            </a:r>
          </a:p>
          <a:p>
            <a:pPr lvl="1"/>
            <a:r>
              <a:rPr kumimoji="1" lang="en-US" altLang="zh-CN" dirty="0"/>
              <a:t>Is the solution hard? </a:t>
            </a:r>
          </a:p>
          <a:p>
            <a:pPr lvl="1"/>
            <a:r>
              <a:rPr kumimoji="1" lang="en-US" altLang="zh-CN" dirty="0"/>
              <a:t>Is the solution requiring much efforts? </a:t>
            </a:r>
          </a:p>
          <a:p>
            <a:pPr lvl="1"/>
            <a:r>
              <a:rPr kumimoji="1" lang="en-US" altLang="zh-CN" dirty="0"/>
              <a:t>Etc. </a:t>
            </a:r>
            <a:endParaRPr kumimoji="1" lang="zh-CN" altLang="en-US" dirty="0"/>
          </a:p>
        </p:txBody>
      </p:sp>
      <p:sp>
        <p:nvSpPr>
          <p:cNvPr id="4" name="灯片编号占位符 3">
            <a:extLst>
              <a:ext uri="{FF2B5EF4-FFF2-40B4-BE49-F238E27FC236}">
                <a16:creationId xmlns:a16="http://schemas.microsoft.com/office/drawing/2014/main" id="{ABA48AB5-BF97-F051-D887-101FAD868AC5}"/>
              </a:ext>
            </a:extLst>
          </p:cNvPr>
          <p:cNvSpPr>
            <a:spLocks noGrp="1"/>
          </p:cNvSpPr>
          <p:nvPr>
            <p:ph type="sldNum" sz="quarter" idx="12"/>
          </p:nvPr>
        </p:nvSpPr>
        <p:spPr/>
        <p:txBody>
          <a:bodyPr/>
          <a:lstStyle/>
          <a:p>
            <a:fld id="{ADE361C3-C043-4A6E-BDCE-8DA1E7D90A3B}" type="slidenum">
              <a:rPr lang="zh-CN" altLang="en-US" smtClean="0"/>
              <a:t>107</a:t>
            </a:fld>
            <a:endParaRPr lang="zh-CN" altLang="en-US"/>
          </a:p>
        </p:txBody>
      </p:sp>
    </p:spTree>
    <p:extLst>
      <p:ext uri="{BB962C8B-B14F-4D97-AF65-F5344CB8AC3E}">
        <p14:creationId xmlns:p14="http://schemas.microsoft.com/office/powerpoint/2010/main" val="4473473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Course Info</a:t>
            </a:r>
            <a:endParaRPr lang="zh-CN" altLang="en-US" dirty="0"/>
          </a:p>
        </p:txBody>
      </p:sp>
      <p:sp>
        <p:nvSpPr>
          <p:cNvPr id="3" name="内容占位符 2"/>
          <p:cNvSpPr>
            <a:spLocks noGrp="1"/>
          </p:cNvSpPr>
          <p:nvPr>
            <p:ph idx="1"/>
          </p:nvPr>
        </p:nvSpPr>
        <p:spPr>
          <a:xfrm>
            <a:off x="457200" y="1129308"/>
            <a:ext cx="8229600" cy="4104456"/>
          </a:xfrm>
        </p:spPr>
        <p:txBody>
          <a:bodyPr>
            <a:normAutofit/>
          </a:bodyPr>
          <a:lstStyle/>
          <a:p>
            <a:r>
              <a:rPr lang="en-US" altLang="zh-CN" dirty="0"/>
              <a:t>Instructors</a:t>
            </a:r>
          </a:p>
          <a:p>
            <a:pPr lvl="1"/>
            <a:r>
              <a:rPr lang="en-US" altLang="zh-CN" sz="1700" dirty="0">
                <a:solidFill>
                  <a:srgbClr val="000000">
                    <a:lumMod val="75000"/>
                    <a:lumOff val="25000"/>
                  </a:srgbClr>
                </a:solidFill>
              </a:rPr>
              <a:t>Yubin Xia: </a:t>
            </a:r>
            <a:r>
              <a:rPr lang="en-US" altLang="zh-CN" sz="1700" dirty="0">
                <a:solidFill>
                  <a:srgbClr val="000000">
                    <a:lumMod val="75000"/>
                    <a:lumOff val="25000"/>
                  </a:srgbClr>
                </a:solidFill>
                <a:hlinkClick r:id="rId3"/>
              </a:rPr>
              <a:t>xiayubin@sjtu.edu.cn</a:t>
            </a:r>
            <a:r>
              <a:rPr lang="zh-CN" altLang="en-US" sz="1700" dirty="0">
                <a:solidFill>
                  <a:srgbClr val="000000">
                    <a:lumMod val="75000"/>
                    <a:lumOff val="25000"/>
                  </a:srgbClr>
                </a:solidFill>
              </a:rPr>
              <a:t> </a:t>
            </a:r>
            <a:r>
              <a:rPr lang="en-US" altLang="zh-CN" sz="1700" dirty="0">
                <a:solidFill>
                  <a:srgbClr val="000000">
                    <a:lumMod val="75000"/>
                    <a:lumOff val="25000"/>
                  </a:srgbClr>
                </a:solidFill>
              </a:rPr>
              <a:t> </a:t>
            </a:r>
          </a:p>
          <a:p>
            <a:pPr lvl="1"/>
            <a:r>
              <a:rPr lang="en-US" altLang="zh-CN" sz="1700" dirty="0" err="1">
                <a:solidFill>
                  <a:srgbClr val="000000">
                    <a:lumMod val="75000"/>
                    <a:lumOff val="25000"/>
                  </a:srgbClr>
                </a:solidFill>
              </a:rPr>
              <a:t>Xingda</a:t>
            </a:r>
            <a:r>
              <a:rPr lang="en-US" altLang="zh-CN" sz="1700" dirty="0">
                <a:solidFill>
                  <a:srgbClr val="000000">
                    <a:lumMod val="75000"/>
                    <a:lumOff val="25000"/>
                  </a:srgbClr>
                </a:solidFill>
              </a:rPr>
              <a:t> Wei: </a:t>
            </a:r>
            <a:r>
              <a:rPr lang="en-US" altLang="zh-CN" sz="1700" dirty="0">
                <a:solidFill>
                  <a:srgbClr val="000000">
                    <a:lumMod val="75000"/>
                    <a:lumOff val="25000"/>
                  </a:srgbClr>
                </a:solidFill>
                <a:hlinkClick r:id="rId4"/>
              </a:rPr>
              <a:t>wxdwfc@sjtu.edu.cn</a:t>
            </a:r>
            <a:r>
              <a:rPr lang="zh-CN" altLang="en-US" sz="1700" dirty="0">
                <a:solidFill>
                  <a:srgbClr val="000000">
                    <a:lumMod val="75000"/>
                    <a:lumOff val="25000"/>
                  </a:srgbClr>
                </a:solidFill>
              </a:rPr>
              <a:t> </a:t>
            </a:r>
            <a:endParaRPr lang="en-US" altLang="zh-CN" sz="1700" dirty="0"/>
          </a:p>
          <a:p>
            <a:r>
              <a:rPr lang="en-US" altLang="zh-CN" dirty="0"/>
              <a:t>Website</a:t>
            </a:r>
          </a:p>
          <a:p>
            <a:pPr lvl="1"/>
            <a:r>
              <a:rPr lang="en-US" altLang="zh-CN" sz="1700" u="sng" dirty="0"/>
              <a:t>https://</a:t>
            </a:r>
            <a:r>
              <a:rPr lang="en-US" altLang="zh-CN" sz="1700" u="sng" dirty="0" err="1"/>
              <a:t>oc.sjtu.edu.cn</a:t>
            </a:r>
            <a:r>
              <a:rPr lang="en-US" altLang="zh-CN" sz="1700" u="sng" dirty="0"/>
              <a:t>/</a:t>
            </a:r>
            <a:endParaRPr lang="en-US" altLang="zh-CN" u="sng" dirty="0"/>
          </a:p>
        </p:txBody>
      </p:sp>
    </p:spTree>
    <p:extLst>
      <p:ext uri="{BB962C8B-B14F-4D97-AF65-F5344CB8AC3E}">
        <p14:creationId xmlns:p14="http://schemas.microsoft.com/office/powerpoint/2010/main" val="197155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Reason-1: For Fun (Finding Problems)</a:t>
            </a:r>
            <a:endParaRPr kumimoji="1" lang="zh-CN" altLang="en-US" dirty="0"/>
          </a:p>
        </p:txBody>
      </p:sp>
      <p:sp>
        <p:nvSpPr>
          <p:cNvPr id="3" name="内容占位符 2"/>
          <p:cNvSpPr>
            <a:spLocks noGrp="1"/>
          </p:cNvSpPr>
          <p:nvPr>
            <p:ph idx="1"/>
          </p:nvPr>
        </p:nvSpPr>
        <p:spPr/>
        <p:txBody>
          <a:bodyPr/>
          <a:lstStyle/>
          <a:p>
            <a:r>
              <a:rPr kumimoji="1" lang="en-US" altLang="zh-CN" dirty="0"/>
              <a:t>Know a system by playing with it</a:t>
            </a:r>
          </a:p>
          <a:p>
            <a:pPr lvl="1"/>
            <a:r>
              <a:rPr kumimoji="1" lang="en-US" altLang="zh-CN" dirty="0"/>
              <a:t>The more you know about the</a:t>
            </a:r>
            <a:r>
              <a:rPr kumimoji="1" lang="zh-CN" altLang="en-US" dirty="0"/>
              <a:t> </a:t>
            </a:r>
            <a:r>
              <a:rPr kumimoji="1" lang="en-US" altLang="zh-CN" dirty="0"/>
              <a:t>system, the more likely to</a:t>
            </a:r>
            <a:r>
              <a:rPr kumimoji="1" lang="zh-CN" altLang="en-US" dirty="0"/>
              <a:t> </a:t>
            </a:r>
            <a:r>
              <a:rPr kumimoji="1" lang="en-US" altLang="zh-CN" dirty="0"/>
              <a:t>find</a:t>
            </a:r>
            <a:r>
              <a:rPr kumimoji="1" lang="zh-CN" altLang="en-US" dirty="0"/>
              <a:t> </a:t>
            </a:r>
            <a:r>
              <a:rPr kumimoji="1" lang="en-US" altLang="zh-CN" dirty="0"/>
              <a:t>interesting</a:t>
            </a:r>
            <a:r>
              <a:rPr kumimoji="1" lang="zh-CN" altLang="en-US" dirty="0"/>
              <a:t> </a:t>
            </a:r>
            <a:r>
              <a:rPr kumimoji="1" lang="en-US" altLang="zh-CN" i="1" dirty="0"/>
              <a:t>features</a:t>
            </a:r>
            <a:r>
              <a:rPr kumimoji="1" lang="zh-CN" altLang="en-US" dirty="0"/>
              <a:t> </a:t>
            </a:r>
            <a:r>
              <a:rPr kumimoji="1" lang="en-US" altLang="zh-CN" dirty="0"/>
              <a:t>(or,</a:t>
            </a:r>
            <a:r>
              <a:rPr kumimoji="1" lang="zh-CN" altLang="en-US" dirty="0"/>
              <a:t> </a:t>
            </a:r>
            <a:r>
              <a:rPr kumimoji="1" lang="en-US" altLang="zh-CN" i="1" dirty="0"/>
              <a:t>bugs</a:t>
            </a:r>
            <a:r>
              <a:rPr kumimoji="1" lang="en-US" altLang="zh-CN" dirty="0"/>
              <a:t> with another name)</a:t>
            </a:r>
          </a:p>
        </p:txBody>
      </p:sp>
    </p:spTree>
    <p:extLst>
      <p:ext uri="{BB962C8B-B14F-4D97-AF65-F5344CB8AC3E}">
        <p14:creationId xmlns:p14="http://schemas.microsoft.com/office/powerpoint/2010/main" val="3448439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An Example: Guessing Password</a:t>
            </a:r>
            <a:endParaRPr kumimoji="1" lang="zh-CN" altLang="en-US" dirty="0"/>
          </a:p>
        </p:txBody>
      </p:sp>
      <p:sp>
        <p:nvSpPr>
          <p:cNvPr id="58" name="内容占位符 2">
            <a:extLst>
              <a:ext uri="{FF2B5EF4-FFF2-40B4-BE49-F238E27FC236}">
                <a16:creationId xmlns:a16="http://schemas.microsoft.com/office/drawing/2014/main" id="{8C99A48F-937E-A64C-A500-DC9BF5BFF449}"/>
              </a:ext>
            </a:extLst>
          </p:cNvPr>
          <p:cNvSpPr txBox="1">
            <a:spLocks/>
          </p:cNvSpPr>
          <p:nvPr/>
        </p:nvSpPr>
        <p:spPr>
          <a:xfrm>
            <a:off x="457200" y="1268761"/>
            <a:ext cx="8229600" cy="2020787"/>
          </a:xfrm>
          <a:prstGeom prst="rect">
            <a:avLst/>
          </a:prstGeom>
          <a:ln>
            <a:solidFill>
              <a:sysClr val="windowText" lastClr="000000"/>
            </a:solidFill>
          </a:ln>
        </p:spPr>
        <p:txBody>
          <a:bodyPr vert="horz" lIns="91440" tIns="45720" rIns="91440" bIns="45720" rtlCol="0">
            <a:normAutofit fontScale="55000" lnSpcReduction="20000"/>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checkpw</a:t>
            </a:r>
            <a:r>
              <a:rPr kumimoji="1" lang="zh-CN" altLang="en-US"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a:t>
            </a: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(user, passwd):</a:t>
            </a:r>
          </a:p>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acct = accounts[user]</a:t>
            </a:r>
          </a:p>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for i in range(0, len(acct.pw)):</a:t>
            </a:r>
          </a:p>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if acct.pw[i] ≠ passwd[i]:</a:t>
            </a:r>
          </a:p>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return False</a:t>
            </a:r>
          </a:p>
          <a:p>
            <a:pPr marL="0" marR="0" lvl="0" indent="0" algn="l" defTabSz="914400" rtl="0" eaLnBrk="1" fontAlgn="auto" latinLnBrk="0" hangingPunct="1">
              <a:lnSpc>
                <a:spcPct val="120000"/>
              </a:lnSpc>
              <a:spcBef>
                <a:spcPts val="1200"/>
              </a:spcBef>
              <a:spcAft>
                <a:spcPts val="0"/>
              </a:spcAft>
              <a:buClrTx/>
              <a:buSzTx/>
              <a:buFont typeface="Arial" pitchFamily="34" charset="0"/>
              <a:buNone/>
              <a:tabLst/>
              <a:defRPr/>
            </a:pPr>
            <a:r>
              <a:rPr kumimoji="1" lang="en-US" altLang="zh-CN" sz="2000" b="0" i="0" u="none" strike="noStrike" kern="1200" cap="none" spc="0" normalizeH="0" baseline="0" noProof="0">
                <a:ln>
                  <a:noFill/>
                </a:ln>
                <a:solidFill>
                  <a:sysClr val="windowText" lastClr="000000">
                    <a:lumMod val="75000"/>
                    <a:lumOff val="25000"/>
                  </a:sysClr>
                </a:solidFill>
                <a:effectLst/>
                <a:uLnTx/>
                <a:uFillTx/>
                <a:latin typeface="Consolas"/>
                <a:ea typeface="DengXian" charset="0"/>
                <a:cs typeface="Consolas"/>
              </a:rPr>
              <a:t>      return True</a:t>
            </a:r>
            <a:endParaRPr kumimoji="1" lang="zh-CN" altLang="en-US" sz="2000" b="0" i="0" u="none" strike="noStrike" kern="1200" cap="none" spc="0" normalizeH="0" baseline="0" noProof="0" dirty="0">
              <a:ln>
                <a:noFill/>
              </a:ln>
              <a:solidFill>
                <a:sysClr val="windowText" lastClr="000000">
                  <a:lumMod val="75000"/>
                  <a:lumOff val="25000"/>
                </a:sysClr>
              </a:solidFill>
              <a:effectLst/>
              <a:uLnTx/>
              <a:uFillTx/>
              <a:latin typeface="Consolas"/>
              <a:ea typeface="DengXian" charset="0"/>
              <a:cs typeface="Consolas"/>
            </a:endParaRPr>
          </a:p>
        </p:txBody>
      </p:sp>
      <p:sp>
        <p:nvSpPr>
          <p:cNvPr id="59" name="矩形 58">
            <a:extLst>
              <a:ext uri="{FF2B5EF4-FFF2-40B4-BE49-F238E27FC236}">
                <a16:creationId xmlns:a16="http://schemas.microsoft.com/office/drawing/2014/main" id="{C11F4D3F-C391-CB4C-AC01-7D7ECE5A85C1}"/>
              </a:ext>
            </a:extLst>
          </p:cNvPr>
          <p:cNvSpPr/>
          <p:nvPr/>
        </p:nvSpPr>
        <p:spPr>
          <a:xfrm>
            <a:off x="2818836"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P</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0" name="矩形 59">
            <a:extLst>
              <a:ext uri="{FF2B5EF4-FFF2-40B4-BE49-F238E27FC236}">
                <a16:creationId xmlns:a16="http://schemas.microsoft.com/office/drawing/2014/main" id="{9641627F-368B-A94E-BD9B-D17A2D1D3C52}"/>
              </a:ext>
            </a:extLst>
          </p:cNvPr>
          <p:cNvSpPr/>
          <p:nvPr/>
        </p:nvSpPr>
        <p:spPr>
          <a:xfrm>
            <a:off x="3322892"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A</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1" name="矩形 60">
            <a:extLst>
              <a:ext uri="{FF2B5EF4-FFF2-40B4-BE49-F238E27FC236}">
                <a16:creationId xmlns:a16="http://schemas.microsoft.com/office/drawing/2014/main" id="{7A100784-EA60-3045-B4BA-30E1E391ADCA}"/>
              </a:ext>
            </a:extLst>
          </p:cNvPr>
          <p:cNvSpPr/>
          <p:nvPr/>
        </p:nvSpPr>
        <p:spPr>
          <a:xfrm>
            <a:off x="3826948"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S</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2" name="矩形 61">
            <a:extLst>
              <a:ext uri="{FF2B5EF4-FFF2-40B4-BE49-F238E27FC236}">
                <a16:creationId xmlns:a16="http://schemas.microsoft.com/office/drawing/2014/main" id="{4C0CE8DF-275E-F24C-B2C5-7277B44F6D12}"/>
              </a:ext>
            </a:extLst>
          </p:cNvPr>
          <p:cNvSpPr/>
          <p:nvPr/>
        </p:nvSpPr>
        <p:spPr>
          <a:xfrm>
            <a:off x="4331004"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S</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3" name="矩形 62">
            <a:extLst>
              <a:ext uri="{FF2B5EF4-FFF2-40B4-BE49-F238E27FC236}">
                <a16:creationId xmlns:a16="http://schemas.microsoft.com/office/drawing/2014/main" id="{7ACF4BB5-5494-7C4E-8F6C-C31F7FB80741}"/>
              </a:ext>
            </a:extLst>
          </p:cNvPr>
          <p:cNvSpPr/>
          <p:nvPr/>
        </p:nvSpPr>
        <p:spPr>
          <a:xfrm>
            <a:off x="4835060"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w</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4" name="矩形 63">
            <a:extLst>
              <a:ext uri="{FF2B5EF4-FFF2-40B4-BE49-F238E27FC236}">
                <a16:creationId xmlns:a16="http://schemas.microsoft.com/office/drawing/2014/main" id="{41D39615-9E29-A645-A765-5C7257E6C218}"/>
              </a:ext>
            </a:extLst>
          </p:cNvPr>
          <p:cNvSpPr/>
          <p:nvPr/>
        </p:nvSpPr>
        <p:spPr>
          <a:xfrm>
            <a:off x="5339116"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O</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5" name="矩形 64">
            <a:extLst>
              <a:ext uri="{FF2B5EF4-FFF2-40B4-BE49-F238E27FC236}">
                <a16:creationId xmlns:a16="http://schemas.microsoft.com/office/drawing/2014/main" id="{C2D4D531-FAE1-2D42-9DD5-356C5BCD3C80}"/>
              </a:ext>
            </a:extLst>
          </p:cNvPr>
          <p:cNvSpPr/>
          <p:nvPr/>
        </p:nvSpPr>
        <p:spPr>
          <a:xfrm>
            <a:off x="5843172"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R</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6" name="矩形 65">
            <a:extLst>
              <a:ext uri="{FF2B5EF4-FFF2-40B4-BE49-F238E27FC236}">
                <a16:creationId xmlns:a16="http://schemas.microsoft.com/office/drawing/2014/main" id="{B7485DAA-30A7-B941-9D3A-44EE9F2B760B}"/>
              </a:ext>
            </a:extLst>
          </p:cNvPr>
          <p:cNvSpPr/>
          <p:nvPr/>
        </p:nvSpPr>
        <p:spPr>
          <a:xfrm>
            <a:off x="6347228" y="4801716"/>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D</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7" name="矩形 66">
            <a:extLst>
              <a:ext uri="{FF2B5EF4-FFF2-40B4-BE49-F238E27FC236}">
                <a16:creationId xmlns:a16="http://schemas.microsoft.com/office/drawing/2014/main" id="{5B6ED6AC-EDDB-5041-868B-C99E6FCB2D31}"/>
              </a:ext>
            </a:extLst>
          </p:cNvPr>
          <p:cNvSpPr/>
          <p:nvPr/>
        </p:nvSpPr>
        <p:spPr>
          <a:xfrm>
            <a:off x="2818836"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P</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8" name="矩形 67">
            <a:extLst>
              <a:ext uri="{FF2B5EF4-FFF2-40B4-BE49-F238E27FC236}">
                <a16:creationId xmlns:a16="http://schemas.microsoft.com/office/drawing/2014/main" id="{C70E7835-9F0D-8442-89C1-208975AE6994}"/>
              </a:ext>
            </a:extLst>
          </p:cNvPr>
          <p:cNvSpPr/>
          <p:nvPr/>
        </p:nvSpPr>
        <p:spPr>
          <a:xfrm>
            <a:off x="3322892"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A</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69" name="矩形 68">
            <a:extLst>
              <a:ext uri="{FF2B5EF4-FFF2-40B4-BE49-F238E27FC236}">
                <a16:creationId xmlns:a16="http://schemas.microsoft.com/office/drawing/2014/main" id="{1DF9ED1D-0E83-C845-8D23-740BE4C62B87}"/>
              </a:ext>
            </a:extLst>
          </p:cNvPr>
          <p:cNvSpPr/>
          <p:nvPr/>
        </p:nvSpPr>
        <p:spPr>
          <a:xfrm>
            <a:off x="3826948"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S</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0" name="矩形 69">
            <a:extLst>
              <a:ext uri="{FF2B5EF4-FFF2-40B4-BE49-F238E27FC236}">
                <a16:creationId xmlns:a16="http://schemas.microsoft.com/office/drawing/2014/main" id="{DEDE2137-6AC2-5E40-9D3C-A34018168D55}"/>
              </a:ext>
            </a:extLst>
          </p:cNvPr>
          <p:cNvSpPr/>
          <p:nvPr/>
        </p:nvSpPr>
        <p:spPr>
          <a:xfrm>
            <a:off x="4331004"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S</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1" name="矩形 70">
            <a:extLst>
              <a:ext uri="{FF2B5EF4-FFF2-40B4-BE49-F238E27FC236}">
                <a16:creationId xmlns:a16="http://schemas.microsoft.com/office/drawing/2014/main" id="{10F620C5-F070-EC43-9A2C-2E5E62A02BD2}"/>
              </a:ext>
            </a:extLst>
          </p:cNvPr>
          <p:cNvSpPr/>
          <p:nvPr/>
        </p:nvSpPr>
        <p:spPr>
          <a:xfrm>
            <a:off x="4835060"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W</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2" name="矩形 71">
            <a:extLst>
              <a:ext uri="{FF2B5EF4-FFF2-40B4-BE49-F238E27FC236}">
                <a16:creationId xmlns:a16="http://schemas.microsoft.com/office/drawing/2014/main" id="{7D83915C-B039-0D41-B4B0-82E5784F7530}"/>
              </a:ext>
            </a:extLst>
          </p:cNvPr>
          <p:cNvSpPr/>
          <p:nvPr/>
        </p:nvSpPr>
        <p:spPr>
          <a:xfrm>
            <a:off x="5339116"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O</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3" name="矩形 72">
            <a:extLst>
              <a:ext uri="{FF2B5EF4-FFF2-40B4-BE49-F238E27FC236}">
                <a16:creationId xmlns:a16="http://schemas.microsoft.com/office/drawing/2014/main" id="{4CF12BCE-85E0-AB40-8F8F-9657324BD63D}"/>
              </a:ext>
            </a:extLst>
          </p:cNvPr>
          <p:cNvSpPr/>
          <p:nvPr/>
        </p:nvSpPr>
        <p:spPr>
          <a:xfrm>
            <a:off x="5843172"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R</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4" name="矩形 73">
            <a:extLst>
              <a:ext uri="{FF2B5EF4-FFF2-40B4-BE49-F238E27FC236}">
                <a16:creationId xmlns:a16="http://schemas.microsoft.com/office/drawing/2014/main" id="{5E664A55-2D4A-B44C-95D1-B4FCB929850D}"/>
              </a:ext>
            </a:extLst>
          </p:cNvPr>
          <p:cNvSpPr/>
          <p:nvPr/>
        </p:nvSpPr>
        <p:spPr>
          <a:xfrm>
            <a:off x="6347228" y="3649588"/>
            <a:ext cx="504056" cy="648072"/>
          </a:xfrm>
          <a:prstGeom prst="rect">
            <a:avLst/>
          </a:prstGeom>
          <a:solidFill>
            <a:srgbClr val="C0504D">
              <a:lumMod val="60000"/>
              <a:lumOff val="40000"/>
            </a:srgbClr>
          </a:solidFill>
          <a:ln w="25400" cap="flat" cmpd="sng" algn="ctr">
            <a:solidFill>
              <a:srgbClr val="C0504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632523"/>
                </a:solidFill>
                <a:effectLst/>
                <a:uLnTx/>
                <a:uFillTx/>
                <a:ea typeface="等线" panose="02010600030101010101" pitchFamily="2" charset="-122"/>
                <a:cs typeface="+mn-cs"/>
              </a:rPr>
              <a:t>D</a:t>
            </a:r>
            <a:endParaRPr kumimoji="0" lang="zh-CN" altLang="en-US" sz="3200" b="0" i="0" u="none" strike="noStrike" kern="0" cap="none" spc="0" normalizeH="0" baseline="0" noProof="0" dirty="0">
              <a:ln>
                <a:noFill/>
              </a:ln>
              <a:solidFill>
                <a:srgbClr val="632523"/>
              </a:solidFill>
              <a:effectLst/>
              <a:uLnTx/>
              <a:uFillTx/>
              <a:ea typeface="等线" panose="02010600030101010101" pitchFamily="2" charset="-122"/>
              <a:cs typeface="+mn-cs"/>
            </a:endParaRPr>
          </a:p>
        </p:txBody>
      </p:sp>
      <p:sp>
        <p:nvSpPr>
          <p:cNvPr id="75" name="矩形 74">
            <a:extLst>
              <a:ext uri="{FF2B5EF4-FFF2-40B4-BE49-F238E27FC236}">
                <a16:creationId xmlns:a16="http://schemas.microsoft.com/office/drawing/2014/main" id="{01BE872F-CBE0-6847-B643-AD242B802183}"/>
              </a:ext>
            </a:extLst>
          </p:cNvPr>
          <p:cNvSpPr/>
          <p:nvPr/>
        </p:nvSpPr>
        <p:spPr>
          <a:xfrm>
            <a:off x="1306668" y="3721596"/>
            <a:ext cx="1314784" cy="461665"/>
          </a:xfrm>
          <a:prstGeom prst="rect">
            <a:avLst/>
          </a:prstGeom>
        </p:spPr>
        <p:txBody>
          <a:bodyPr wrap="none">
            <a:spAutoFit/>
          </a:bodyPr>
          <a:lstStyle/>
          <a:p>
            <a:r>
              <a:rPr kumimoji="1" lang="en-US" altLang="zh-CN" sz="2400" dirty="0" err="1">
                <a:solidFill>
                  <a:srgbClr val="4F81BD">
                    <a:lumMod val="50000"/>
                  </a:srgbClr>
                </a:solidFill>
                <a:ea typeface="等线" panose="02010600030101010101" pitchFamily="2" charset="-122"/>
                <a:cs typeface="Arial Narrow"/>
              </a:rPr>
              <a:t>passwd</a:t>
            </a:r>
            <a:r>
              <a:rPr kumimoji="1" lang="en-US" altLang="zh-CN" sz="2400" dirty="0">
                <a:solidFill>
                  <a:srgbClr val="4F81BD">
                    <a:lumMod val="50000"/>
                  </a:srgbClr>
                </a:solidFill>
                <a:ea typeface="等线" panose="02010600030101010101" pitchFamily="2" charset="-122"/>
                <a:cs typeface="Arial Narrow"/>
              </a:rPr>
              <a:t>:</a:t>
            </a:r>
            <a:endParaRPr lang="zh-CN" altLang="en-US" sz="2400" dirty="0">
              <a:solidFill>
                <a:srgbClr val="4F81BD">
                  <a:lumMod val="50000"/>
                </a:srgbClr>
              </a:solidFill>
              <a:ea typeface="等线" panose="02010600030101010101" pitchFamily="2" charset="-122"/>
              <a:cs typeface="Arial Narrow"/>
            </a:endParaRPr>
          </a:p>
        </p:txBody>
      </p:sp>
      <p:sp>
        <p:nvSpPr>
          <p:cNvPr id="76" name="矩形 75">
            <a:extLst>
              <a:ext uri="{FF2B5EF4-FFF2-40B4-BE49-F238E27FC236}">
                <a16:creationId xmlns:a16="http://schemas.microsoft.com/office/drawing/2014/main" id="{F0FA4F7B-9F27-9342-AD68-917876F67387}"/>
              </a:ext>
            </a:extLst>
          </p:cNvPr>
          <p:cNvSpPr/>
          <p:nvPr/>
        </p:nvSpPr>
        <p:spPr>
          <a:xfrm>
            <a:off x="1306668" y="4860511"/>
            <a:ext cx="1313180" cy="461665"/>
          </a:xfrm>
          <a:prstGeom prst="rect">
            <a:avLst/>
          </a:prstGeom>
        </p:spPr>
        <p:txBody>
          <a:bodyPr wrap="none">
            <a:spAutoFit/>
          </a:bodyPr>
          <a:lstStyle/>
          <a:p>
            <a:r>
              <a:rPr lang="en-US" altLang="zh-CN" sz="2400" dirty="0" err="1">
                <a:solidFill>
                  <a:srgbClr val="254061"/>
                </a:solidFill>
                <a:ea typeface="等线" panose="02010600030101010101" pitchFamily="2" charset="-122"/>
                <a:cs typeface="Arial Narrow"/>
              </a:rPr>
              <a:t>acct.pw</a:t>
            </a:r>
            <a:r>
              <a:rPr lang="en-US" altLang="zh-CN" sz="2400" dirty="0">
                <a:solidFill>
                  <a:srgbClr val="254061"/>
                </a:solidFill>
                <a:ea typeface="等线" panose="02010600030101010101" pitchFamily="2" charset="-122"/>
                <a:cs typeface="Arial Narrow"/>
              </a:rPr>
              <a:t>:</a:t>
            </a:r>
            <a:endParaRPr lang="zh-CN" altLang="en-US" sz="2400" dirty="0">
              <a:solidFill>
                <a:srgbClr val="254061"/>
              </a:solidFill>
              <a:ea typeface="等线" panose="02010600030101010101" pitchFamily="2" charset="-122"/>
              <a:cs typeface="Arial Narrow"/>
            </a:endParaRPr>
          </a:p>
        </p:txBody>
      </p:sp>
      <p:cxnSp>
        <p:nvCxnSpPr>
          <p:cNvPr id="77" name="直线箭头连接符 76">
            <a:extLst>
              <a:ext uri="{FF2B5EF4-FFF2-40B4-BE49-F238E27FC236}">
                <a16:creationId xmlns:a16="http://schemas.microsoft.com/office/drawing/2014/main" id="{9D2E1C2D-1EB8-CB44-8287-EFC803572E0C}"/>
              </a:ext>
            </a:extLst>
          </p:cNvPr>
          <p:cNvCxnSpPr>
            <a:stCxn id="67" idx="2"/>
            <a:endCxn id="59" idx="0"/>
          </p:cNvCxnSpPr>
          <p:nvPr/>
        </p:nvCxnSpPr>
        <p:spPr>
          <a:xfrm>
            <a:off x="3070864" y="4297660"/>
            <a:ext cx="0" cy="504056"/>
          </a:xfrm>
          <a:prstGeom prst="straightConnector1">
            <a:avLst/>
          </a:prstGeom>
          <a:noFill/>
          <a:ln w="28575" cap="flat" cmpd="sng" algn="ctr">
            <a:solidFill>
              <a:srgbClr val="4F81BD">
                <a:lumMod val="50000"/>
              </a:srgbClr>
            </a:solidFill>
            <a:prstDash val="solid"/>
            <a:headEnd type="triangle" w="lg" len="lg"/>
            <a:tailEnd type="triangle" w="lg" len="lg"/>
          </a:ln>
          <a:effectLst>
            <a:outerShdw blurRad="40000" dist="20000" dir="5400000" rotWithShape="0">
              <a:srgbClr val="000000">
                <a:alpha val="38000"/>
              </a:srgbClr>
            </a:outerShdw>
          </a:effectLst>
        </p:spPr>
      </p:cxnSp>
      <p:cxnSp>
        <p:nvCxnSpPr>
          <p:cNvPr id="78" name="直线箭头连接符 77">
            <a:extLst>
              <a:ext uri="{FF2B5EF4-FFF2-40B4-BE49-F238E27FC236}">
                <a16:creationId xmlns:a16="http://schemas.microsoft.com/office/drawing/2014/main" id="{385791A2-1362-DF4F-B456-B2E7E9BF23FD}"/>
              </a:ext>
            </a:extLst>
          </p:cNvPr>
          <p:cNvCxnSpPr>
            <a:stCxn id="68" idx="2"/>
            <a:endCxn id="60" idx="0"/>
          </p:cNvCxnSpPr>
          <p:nvPr/>
        </p:nvCxnSpPr>
        <p:spPr>
          <a:xfrm>
            <a:off x="3574920" y="4297660"/>
            <a:ext cx="0" cy="504056"/>
          </a:xfrm>
          <a:prstGeom prst="straightConnector1">
            <a:avLst/>
          </a:prstGeom>
          <a:noFill/>
          <a:ln w="28575" cap="flat" cmpd="sng" algn="ctr">
            <a:solidFill>
              <a:srgbClr val="4F81BD">
                <a:lumMod val="50000"/>
              </a:srgbClr>
            </a:solidFill>
            <a:prstDash val="solid"/>
            <a:headEnd type="triangle" w="lg" len="lg"/>
            <a:tailEnd type="triangle" w="lg" len="lg"/>
          </a:ln>
          <a:effectLst>
            <a:outerShdw blurRad="40000" dist="20000" dir="5400000" rotWithShape="0">
              <a:srgbClr val="000000">
                <a:alpha val="38000"/>
              </a:srgbClr>
            </a:outerShdw>
          </a:effectLst>
        </p:spPr>
      </p:cxnSp>
      <p:cxnSp>
        <p:nvCxnSpPr>
          <p:cNvPr id="79" name="直线箭头连接符 78">
            <a:extLst>
              <a:ext uri="{FF2B5EF4-FFF2-40B4-BE49-F238E27FC236}">
                <a16:creationId xmlns:a16="http://schemas.microsoft.com/office/drawing/2014/main" id="{92F13EAD-8697-284E-B9E4-45CECC687D7D}"/>
              </a:ext>
            </a:extLst>
          </p:cNvPr>
          <p:cNvCxnSpPr>
            <a:stCxn id="69" idx="2"/>
            <a:endCxn id="61" idx="0"/>
          </p:cNvCxnSpPr>
          <p:nvPr/>
        </p:nvCxnSpPr>
        <p:spPr>
          <a:xfrm>
            <a:off x="4078976" y="4297660"/>
            <a:ext cx="0" cy="504056"/>
          </a:xfrm>
          <a:prstGeom prst="straightConnector1">
            <a:avLst/>
          </a:prstGeom>
          <a:noFill/>
          <a:ln w="28575" cap="flat" cmpd="sng" algn="ctr">
            <a:solidFill>
              <a:srgbClr val="4F81BD">
                <a:lumMod val="50000"/>
              </a:srgbClr>
            </a:solidFill>
            <a:prstDash val="solid"/>
            <a:headEnd type="triangle" w="lg" len="lg"/>
            <a:tailEnd type="triangle" w="lg" len="lg"/>
          </a:ln>
          <a:effectLst>
            <a:outerShdw blurRad="40000" dist="20000" dir="5400000" rotWithShape="0">
              <a:srgbClr val="000000">
                <a:alpha val="38000"/>
              </a:srgbClr>
            </a:outerShdw>
          </a:effectLst>
        </p:spPr>
      </p:cxnSp>
      <p:cxnSp>
        <p:nvCxnSpPr>
          <p:cNvPr id="80" name="直线箭头连接符 79">
            <a:extLst>
              <a:ext uri="{FF2B5EF4-FFF2-40B4-BE49-F238E27FC236}">
                <a16:creationId xmlns:a16="http://schemas.microsoft.com/office/drawing/2014/main" id="{AA122EC9-C242-1147-920C-653C1110D515}"/>
              </a:ext>
            </a:extLst>
          </p:cNvPr>
          <p:cNvCxnSpPr>
            <a:stCxn id="70" idx="2"/>
            <a:endCxn id="62" idx="0"/>
          </p:cNvCxnSpPr>
          <p:nvPr/>
        </p:nvCxnSpPr>
        <p:spPr>
          <a:xfrm>
            <a:off x="4583032" y="4297660"/>
            <a:ext cx="0" cy="504056"/>
          </a:xfrm>
          <a:prstGeom prst="straightConnector1">
            <a:avLst/>
          </a:prstGeom>
          <a:noFill/>
          <a:ln w="28575" cap="flat" cmpd="sng" algn="ctr">
            <a:solidFill>
              <a:srgbClr val="4F81BD">
                <a:lumMod val="50000"/>
              </a:srgbClr>
            </a:solidFill>
            <a:prstDash val="solid"/>
            <a:headEnd type="triangle" w="lg" len="lg"/>
            <a:tailEnd type="triangle" w="lg" len="lg"/>
          </a:ln>
          <a:effectLst>
            <a:outerShdw blurRad="40000" dist="20000" dir="5400000" rotWithShape="0">
              <a:srgbClr val="000000">
                <a:alpha val="38000"/>
              </a:srgbClr>
            </a:outerShdw>
          </a:effectLst>
        </p:spPr>
      </p:cxnSp>
      <p:cxnSp>
        <p:nvCxnSpPr>
          <p:cNvPr id="81" name="直线箭头连接符 80">
            <a:extLst>
              <a:ext uri="{FF2B5EF4-FFF2-40B4-BE49-F238E27FC236}">
                <a16:creationId xmlns:a16="http://schemas.microsoft.com/office/drawing/2014/main" id="{28BBD819-5444-D34E-9EA6-29A33B2BCF3F}"/>
              </a:ext>
            </a:extLst>
          </p:cNvPr>
          <p:cNvCxnSpPr>
            <a:stCxn id="71" idx="2"/>
            <a:endCxn id="63" idx="0"/>
          </p:cNvCxnSpPr>
          <p:nvPr/>
        </p:nvCxnSpPr>
        <p:spPr>
          <a:xfrm>
            <a:off x="5087088" y="4297660"/>
            <a:ext cx="0" cy="504056"/>
          </a:xfrm>
          <a:prstGeom prst="straightConnector1">
            <a:avLst/>
          </a:prstGeom>
          <a:noFill/>
          <a:ln w="28575" cap="flat" cmpd="sng" algn="ctr">
            <a:solidFill>
              <a:srgbClr val="4F81BD">
                <a:lumMod val="50000"/>
              </a:srgbClr>
            </a:solidFill>
            <a:prstDash val="solid"/>
            <a:headEnd type="triangle" w="lg" len="lg"/>
            <a:tailEnd type="triangle" w="lg" len="lg"/>
          </a:ln>
          <a:effectLst>
            <a:outerShdw blurRad="40000" dist="20000" dir="5400000" rotWithShape="0">
              <a:srgbClr val="000000">
                <a:alpha val="38000"/>
              </a:srgbClr>
            </a:outerShdw>
          </a:effectLst>
        </p:spPr>
      </p:cxnSp>
      <p:sp>
        <p:nvSpPr>
          <p:cNvPr id="82" name="矩形 81">
            <a:extLst>
              <a:ext uri="{FF2B5EF4-FFF2-40B4-BE49-F238E27FC236}">
                <a16:creationId xmlns:a16="http://schemas.microsoft.com/office/drawing/2014/main" id="{42166078-B4CC-1F49-9244-C5FC4CA4878C}"/>
              </a:ext>
            </a:extLst>
          </p:cNvPr>
          <p:cNvSpPr/>
          <p:nvPr/>
        </p:nvSpPr>
        <p:spPr>
          <a:xfrm>
            <a:off x="5102098" y="4278496"/>
            <a:ext cx="389850" cy="461665"/>
          </a:xfrm>
          <a:prstGeom prst="rect">
            <a:avLst/>
          </a:prstGeom>
        </p:spPr>
        <p:txBody>
          <a:bodyPr wrap="none">
            <a:spAutoFit/>
          </a:bodyPr>
          <a:lstStyle/>
          <a:p>
            <a:r>
              <a:rPr lang="en-US" altLang="zh-CN" sz="2400" dirty="0">
                <a:solidFill>
                  <a:srgbClr val="632523"/>
                </a:solidFill>
                <a:ea typeface="等线" panose="02010600030101010101" pitchFamily="2" charset="-122"/>
                <a:cs typeface="Arial Narrow"/>
              </a:rPr>
              <a:t>X</a:t>
            </a:r>
            <a:endParaRPr lang="zh-CN" altLang="en-US" sz="2400" dirty="0">
              <a:solidFill>
                <a:srgbClr val="632523"/>
              </a:solidFill>
              <a:ea typeface="等线" panose="02010600030101010101" pitchFamily="2" charset="-122"/>
              <a:cs typeface="Arial Narrow"/>
            </a:endParaRPr>
          </a:p>
        </p:txBody>
      </p:sp>
    </p:spTree>
    <p:extLst>
      <p:ext uri="{BB962C8B-B14F-4D97-AF65-F5344CB8AC3E}">
        <p14:creationId xmlns:p14="http://schemas.microsoft.com/office/powerpoint/2010/main" val="276270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435280" cy="900442"/>
          </a:xfrm>
        </p:spPr>
        <p:txBody>
          <a:bodyPr>
            <a:noAutofit/>
          </a:bodyPr>
          <a:lstStyle/>
          <a:p>
            <a:r>
              <a:rPr kumimoji="1" lang="en-US" altLang="zh-CN" sz="2800" dirty="0"/>
              <a:t>Timing Attack: Guess One Character at a Time</a:t>
            </a:r>
            <a:endParaRPr kumimoji="1" lang="zh-CN" altLang="en-US" sz="2800" dirty="0"/>
          </a:p>
        </p:txBody>
      </p:sp>
      <p:sp>
        <p:nvSpPr>
          <p:cNvPr id="3" name="内容占位符 2"/>
          <p:cNvSpPr>
            <a:spLocks noGrp="1"/>
          </p:cNvSpPr>
          <p:nvPr>
            <p:ph idx="1"/>
          </p:nvPr>
        </p:nvSpPr>
        <p:spPr/>
        <p:txBody>
          <a:bodyPr/>
          <a:lstStyle/>
          <a:p>
            <a:r>
              <a:rPr kumimoji="1" lang="en-US" altLang="zh-CN" dirty="0"/>
              <a:t>Guess a password</a:t>
            </a:r>
          </a:p>
          <a:p>
            <a:pPr lvl="1"/>
            <a:r>
              <a:rPr kumimoji="1" lang="en-US" altLang="zh-CN" dirty="0"/>
              <a:t>Allocate password 1 byte away from a page boundary</a:t>
            </a:r>
          </a:p>
          <a:p>
            <a:pPr lvl="1"/>
            <a:r>
              <a:rPr kumimoji="1" lang="en-US" altLang="zh-CN" dirty="0"/>
              <a:t>Page-fault means first char is OK</a:t>
            </a:r>
          </a:p>
          <a:p>
            <a:pPr lvl="1"/>
            <a:r>
              <a:rPr kumimoji="1" lang="en-US" altLang="zh-CN" dirty="0"/>
              <a:t>Example of cross-layer interactions</a:t>
            </a:r>
          </a:p>
          <a:p>
            <a:r>
              <a:rPr kumimoji="1" lang="en-US" altLang="zh-CN" dirty="0"/>
              <a:t>Also known as “</a:t>
            </a:r>
            <a:r>
              <a:rPr kumimoji="1" lang="en-US" altLang="zh-CN" b="1" dirty="0">
                <a:solidFill>
                  <a:srgbClr val="C00000"/>
                </a:solidFill>
              </a:rPr>
              <a:t>Timing Attack</a:t>
            </a:r>
            <a:r>
              <a:rPr kumimoji="1" lang="en-US" altLang="zh-CN" dirty="0"/>
              <a:t>”</a:t>
            </a:r>
          </a:p>
        </p:txBody>
      </p:sp>
    </p:spTree>
    <p:extLst>
      <p:ext uri="{BB962C8B-B14F-4D97-AF65-F5344CB8AC3E}">
        <p14:creationId xmlns:p14="http://schemas.microsoft.com/office/powerpoint/2010/main" val="200919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latin typeface="Arial" panose="020B0604020202020204" pitchFamily="34" charset="0"/>
                <a:ea typeface="等线" panose="02010600030101010101" pitchFamily="2" charset="-122"/>
              </a:rPr>
              <a:t>Timing Attack: Guess One Character at a Time</a:t>
            </a:r>
            <a:endParaRPr kumimoji="1" lang="zh-CN" altLang="en-US" sz="2800" dirty="0">
              <a:latin typeface="Arial" panose="020B0604020202020204" pitchFamily="34" charset="0"/>
              <a:ea typeface="等线" panose="02010600030101010101" pitchFamily="2" charset="-122"/>
            </a:endParaRPr>
          </a:p>
        </p:txBody>
      </p:sp>
      <p:sp>
        <p:nvSpPr>
          <p:cNvPr id="67" name="矩形 66">
            <a:extLst>
              <a:ext uri="{FF2B5EF4-FFF2-40B4-BE49-F238E27FC236}">
                <a16:creationId xmlns:a16="http://schemas.microsoft.com/office/drawing/2014/main" id="{002F1DC0-15D0-0C43-89A0-3ADD27D4FBEA}"/>
              </a:ext>
            </a:extLst>
          </p:cNvPr>
          <p:cNvSpPr/>
          <p:nvPr/>
        </p:nvSpPr>
        <p:spPr>
          <a:xfrm>
            <a:off x="1691680" y="1777380"/>
            <a:ext cx="864096" cy="1008112"/>
          </a:xfrm>
          <a:prstGeom prst="rect">
            <a:avLst/>
          </a:prstGeom>
          <a:solidFill>
            <a:srgbClr val="4F81BD">
              <a:lumMod val="50000"/>
            </a:srgbClr>
          </a:solidFill>
          <a:ln w="25400" cap="flat" cmpd="sng" algn="ctr">
            <a:solidFill>
              <a:srgbClr val="4F81BD">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68" name="矩形 67">
            <a:extLst>
              <a:ext uri="{FF2B5EF4-FFF2-40B4-BE49-F238E27FC236}">
                <a16:creationId xmlns:a16="http://schemas.microsoft.com/office/drawing/2014/main" id="{83935ECB-99FD-D943-B865-01A081C0010C}"/>
              </a:ext>
            </a:extLst>
          </p:cNvPr>
          <p:cNvSpPr/>
          <p:nvPr/>
        </p:nvSpPr>
        <p:spPr>
          <a:xfrm>
            <a:off x="1691680" y="2785492"/>
            <a:ext cx="864096" cy="1080120"/>
          </a:xfrm>
          <a:prstGeom prst="rect">
            <a:avLst/>
          </a:prstGeom>
          <a:noFill/>
          <a:ln w="25400" cap="flat" cmpd="sng" algn="ctr">
            <a:solidFill>
              <a:srgbClr val="25406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69" name="文本框 68">
            <a:extLst>
              <a:ext uri="{FF2B5EF4-FFF2-40B4-BE49-F238E27FC236}">
                <a16:creationId xmlns:a16="http://schemas.microsoft.com/office/drawing/2014/main" id="{9A8B8FCA-46CF-E549-BA88-C010FBCE75B8}"/>
              </a:ext>
            </a:extLst>
          </p:cNvPr>
          <p:cNvSpPr txBox="1"/>
          <p:nvPr/>
        </p:nvSpPr>
        <p:spPr>
          <a:xfrm>
            <a:off x="1940435" y="2425452"/>
            <a:ext cx="654618" cy="338554"/>
          </a:xfrm>
          <a:prstGeom prst="rect">
            <a:avLst/>
          </a:prstGeom>
          <a:noFill/>
        </p:spPr>
        <p:txBody>
          <a:bodyPr wrap="square" rtlCol="0">
            <a:spAutoFit/>
          </a:bodyPr>
          <a:lstStyle/>
          <a:p>
            <a:pPr algn="r"/>
            <a:r>
              <a:rPr kumimoji="1" lang="en-US" altLang="zh-CN" sz="1600" dirty="0">
                <a:solidFill>
                  <a:prstClr val="white"/>
                </a:solidFill>
                <a:ea typeface="等线" panose="02010600030101010101" pitchFamily="2" charset="-122"/>
                <a:cs typeface="Arial Narrow"/>
              </a:rPr>
              <a:t>a</a:t>
            </a:r>
            <a:endParaRPr kumimoji="1" lang="zh-CN" altLang="en-US" sz="1600" dirty="0">
              <a:solidFill>
                <a:prstClr val="white"/>
              </a:solidFill>
              <a:ea typeface="等线" panose="02010600030101010101" pitchFamily="2" charset="-122"/>
              <a:cs typeface="Arial Narrow"/>
            </a:endParaRPr>
          </a:p>
        </p:txBody>
      </p:sp>
      <p:sp>
        <p:nvSpPr>
          <p:cNvPr id="70" name="文本框 69">
            <a:extLst>
              <a:ext uri="{FF2B5EF4-FFF2-40B4-BE49-F238E27FC236}">
                <a16:creationId xmlns:a16="http://schemas.microsoft.com/office/drawing/2014/main" id="{5D8F5AC4-3314-E144-AEEB-61FCC0668A66}"/>
              </a:ext>
            </a:extLst>
          </p:cNvPr>
          <p:cNvSpPr txBox="1"/>
          <p:nvPr/>
        </p:nvSpPr>
        <p:spPr>
          <a:xfrm>
            <a:off x="1679921" y="2785492"/>
            <a:ext cx="936104" cy="584775"/>
          </a:xfrm>
          <a:prstGeom prst="rect">
            <a:avLst/>
          </a:prstGeom>
          <a:noFill/>
        </p:spPr>
        <p:txBody>
          <a:bodyPr wrap="square" rtlCol="0">
            <a:spAutoFit/>
          </a:bodyPr>
          <a:lstStyle/>
          <a:p>
            <a:r>
              <a:rPr kumimoji="1" lang="en-US" altLang="zh-CN" sz="1600" dirty="0" err="1">
                <a:solidFill>
                  <a:prstClr val="black"/>
                </a:solidFill>
                <a:ea typeface="等线" panose="02010600030101010101" pitchFamily="2" charset="-122"/>
                <a:cs typeface="Arial Narrow"/>
              </a:rPr>
              <a:t>aaaaaaa</a:t>
            </a:r>
            <a:endParaRPr kumimoji="1" lang="zh-CN" altLang="en-US" sz="1600" dirty="0">
              <a:solidFill>
                <a:prstClr val="black"/>
              </a:solidFill>
              <a:ea typeface="等线" panose="02010600030101010101" pitchFamily="2" charset="-122"/>
              <a:cs typeface="Arial Narrow"/>
            </a:endParaRPr>
          </a:p>
        </p:txBody>
      </p:sp>
      <p:sp>
        <p:nvSpPr>
          <p:cNvPr id="71" name="矩形 70">
            <a:extLst>
              <a:ext uri="{FF2B5EF4-FFF2-40B4-BE49-F238E27FC236}">
                <a16:creationId xmlns:a16="http://schemas.microsoft.com/office/drawing/2014/main" id="{5B0903DA-F717-6544-89D9-8C5A1AC8FF8C}"/>
              </a:ext>
            </a:extLst>
          </p:cNvPr>
          <p:cNvSpPr/>
          <p:nvPr/>
        </p:nvSpPr>
        <p:spPr>
          <a:xfrm>
            <a:off x="2843808" y="1777380"/>
            <a:ext cx="864096" cy="1008112"/>
          </a:xfrm>
          <a:prstGeom prst="rect">
            <a:avLst/>
          </a:prstGeom>
          <a:solidFill>
            <a:srgbClr val="4F81BD">
              <a:lumMod val="50000"/>
            </a:srgbClr>
          </a:solidFill>
          <a:ln w="25400" cap="flat" cmpd="sng" algn="ctr">
            <a:solidFill>
              <a:srgbClr val="4F81BD">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72" name="矩形 71">
            <a:extLst>
              <a:ext uri="{FF2B5EF4-FFF2-40B4-BE49-F238E27FC236}">
                <a16:creationId xmlns:a16="http://schemas.microsoft.com/office/drawing/2014/main" id="{2CBDB369-B263-1C4C-B943-3ABA716B5E61}"/>
              </a:ext>
            </a:extLst>
          </p:cNvPr>
          <p:cNvSpPr/>
          <p:nvPr/>
        </p:nvSpPr>
        <p:spPr>
          <a:xfrm>
            <a:off x="2843808" y="2785492"/>
            <a:ext cx="864096" cy="1080120"/>
          </a:xfrm>
          <a:prstGeom prst="rect">
            <a:avLst/>
          </a:prstGeom>
          <a:noFill/>
          <a:ln w="25400" cap="flat" cmpd="sng" algn="ctr">
            <a:solidFill>
              <a:srgbClr val="25406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73" name="文本框 72">
            <a:extLst>
              <a:ext uri="{FF2B5EF4-FFF2-40B4-BE49-F238E27FC236}">
                <a16:creationId xmlns:a16="http://schemas.microsoft.com/office/drawing/2014/main" id="{19B9C80D-379E-3A4F-8FB4-0E1B9A89F46D}"/>
              </a:ext>
            </a:extLst>
          </p:cNvPr>
          <p:cNvSpPr txBox="1"/>
          <p:nvPr/>
        </p:nvSpPr>
        <p:spPr>
          <a:xfrm>
            <a:off x="3092563" y="2425452"/>
            <a:ext cx="654618" cy="338554"/>
          </a:xfrm>
          <a:prstGeom prst="rect">
            <a:avLst/>
          </a:prstGeom>
          <a:noFill/>
        </p:spPr>
        <p:txBody>
          <a:bodyPr wrap="square" rtlCol="0">
            <a:spAutoFit/>
          </a:bodyPr>
          <a:lstStyle/>
          <a:p>
            <a:pPr algn="r"/>
            <a:r>
              <a:rPr kumimoji="1" lang="en-US" altLang="zh-CN" sz="1600" dirty="0">
                <a:solidFill>
                  <a:prstClr val="white"/>
                </a:solidFill>
                <a:ea typeface="等线" panose="02010600030101010101" pitchFamily="2" charset="-122"/>
                <a:cs typeface="Arial Narrow"/>
              </a:rPr>
              <a:t>b</a:t>
            </a:r>
            <a:endParaRPr kumimoji="1" lang="zh-CN" altLang="en-US" sz="1600" dirty="0">
              <a:solidFill>
                <a:prstClr val="white"/>
              </a:solidFill>
              <a:ea typeface="等线" panose="02010600030101010101" pitchFamily="2" charset="-122"/>
              <a:cs typeface="Arial Narrow"/>
            </a:endParaRPr>
          </a:p>
        </p:txBody>
      </p:sp>
      <p:sp>
        <p:nvSpPr>
          <p:cNvPr id="74" name="文本框 73">
            <a:extLst>
              <a:ext uri="{FF2B5EF4-FFF2-40B4-BE49-F238E27FC236}">
                <a16:creationId xmlns:a16="http://schemas.microsoft.com/office/drawing/2014/main" id="{44B473F0-5D4D-7F45-938D-C866C489B5E1}"/>
              </a:ext>
            </a:extLst>
          </p:cNvPr>
          <p:cNvSpPr txBox="1"/>
          <p:nvPr/>
        </p:nvSpPr>
        <p:spPr>
          <a:xfrm>
            <a:off x="2832049" y="2785492"/>
            <a:ext cx="936104" cy="584775"/>
          </a:xfrm>
          <a:prstGeom prst="rect">
            <a:avLst/>
          </a:prstGeom>
          <a:noFill/>
        </p:spPr>
        <p:txBody>
          <a:bodyPr wrap="square" rtlCol="0">
            <a:spAutoFit/>
          </a:bodyPr>
          <a:lstStyle/>
          <a:p>
            <a:r>
              <a:rPr kumimoji="1" lang="en-US" altLang="zh-CN" sz="1600" dirty="0" err="1">
                <a:solidFill>
                  <a:prstClr val="black"/>
                </a:solidFill>
                <a:ea typeface="等线" panose="02010600030101010101" pitchFamily="2" charset="-122"/>
                <a:cs typeface="Arial Narrow"/>
              </a:rPr>
              <a:t>aaaaaaa</a:t>
            </a:r>
            <a:endParaRPr kumimoji="1" lang="zh-CN" altLang="en-US" sz="1600" dirty="0">
              <a:solidFill>
                <a:prstClr val="black"/>
              </a:solidFill>
              <a:ea typeface="等线" panose="02010600030101010101" pitchFamily="2" charset="-122"/>
              <a:cs typeface="Arial Narrow"/>
            </a:endParaRPr>
          </a:p>
        </p:txBody>
      </p:sp>
      <p:sp>
        <p:nvSpPr>
          <p:cNvPr id="75" name="矩形 74">
            <a:extLst>
              <a:ext uri="{FF2B5EF4-FFF2-40B4-BE49-F238E27FC236}">
                <a16:creationId xmlns:a16="http://schemas.microsoft.com/office/drawing/2014/main" id="{378587A6-6EB0-6A4C-88EB-B2DA351DF4DF}"/>
              </a:ext>
            </a:extLst>
          </p:cNvPr>
          <p:cNvSpPr/>
          <p:nvPr/>
        </p:nvSpPr>
        <p:spPr>
          <a:xfrm>
            <a:off x="3995936" y="1777380"/>
            <a:ext cx="864096" cy="1008112"/>
          </a:xfrm>
          <a:prstGeom prst="rect">
            <a:avLst/>
          </a:prstGeom>
          <a:solidFill>
            <a:srgbClr val="4F81BD">
              <a:lumMod val="50000"/>
            </a:srgbClr>
          </a:solidFill>
          <a:ln w="25400" cap="flat" cmpd="sng" algn="ctr">
            <a:solidFill>
              <a:srgbClr val="4F81BD">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76" name="矩形 75">
            <a:extLst>
              <a:ext uri="{FF2B5EF4-FFF2-40B4-BE49-F238E27FC236}">
                <a16:creationId xmlns:a16="http://schemas.microsoft.com/office/drawing/2014/main" id="{49309C97-3733-544F-9455-93C042ED89B3}"/>
              </a:ext>
            </a:extLst>
          </p:cNvPr>
          <p:cNvSpPr/>
          <p:nvPr/>
        </p:nvSpPr>
        <p:spPr>
          <a:xfrm>
            <a:off x="3995936" y="2785492"/>
            <a:ext cx="864096" cy="1080120"/>
          </a:xfrm>
          <a:prstGeom prst="rect">
            <a:avLst/>
          </a:prstGeom>
          <a:noFill/>
          <a:ln w="25400" cap="flat" cmpd="sng" algn="ctr">
            <a:solidFill>
              <a:srgbClr val="25406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77" name="文本框 76">
            <a:extLst>
              <a:ext uri="{FF2B5EF4-FFF2-40B4-BE49-F238E27FC236}">
                <a16:creationId xmlns:a16="http://schemas.microsoft.com/office/drawing/2014/main" id="{A9811A9D-5F48-1B4C-B1B2-048EA80A2CA6}"/>
              </a:ext>
            </a:extLst>
          </p:cNvPr>
          <p:cNvSpPr txBox="1"/>
          <p:nvPr/>
        </p:nvSpPr>
        <p:spPr>
          <a:xfrm>
            <a:off x="4244691" y="2425452"/>
            <a:ext cx="654618" cy="338554"/>
          </a:xfrm>
          <a:prstGeom prst="rect">
            <a:avLst/>
          </a:prstGeom>
          <a:noFill/>
        </p:spPr>
        <p:txBody>
          <a:bodyPr wrap="square" rtlCol="0">
            <a:spAutoFit/>
          </a:bodyPr>
          <a:lstStyle/>
          <a:p>
            <a:pPr algn="r"/>
            <a:r>
              <a:rPr kumimoji="1" lang="en-US" altLang="zh-CN" sz="1600" dirty="0">
                <a:solidFill>
                  <a:prstClr val="white"/>
                </a:solidFill>
                <a:ea typeface="等线" panose="02010600030101010101" pitchFamily="2" charset="-122"/>
                <a:cs typeface="Arial Narrow"/>
              </a:rPr>
              <a:t>c</a:t>
            </a:r>
            <a:endParaRPr kumimoji="1" lang="zh-CN" altLang="en-US" sz="1600" dirty="0">
              <a:solidFill>
                <a:prstClr val="white"/>
              </a:solidFill>
              <a:ea typeface="等线" panose="02010600030101010101" pitchFamily="2" charset="-122"/>
              <a:cs typeface="Arial Narrow"/>
            </a:endParaRPr>
          </a:p>
        </p:txBody>
      </p:sp>
      <p:sp>
        <p:nvSpPr>
          <p:cNvPr id="78" name="文本框 77">
            <a:extLst>
              <a:ext uri="{FF2B5EF4-FFF2-40B4-BE49-F238E27FC236}">
                <a16:creationId xmlns:a16="http://schemas.microsoft.com/office/drawing/2014/main" id="{C5C2B1D8-0F59-DC4E-881E-C84FF1122088}"/>
              </a:ext>
            </a:extLst>
          </p:cNvPr>
          <p:cNvSpPr txBox="1"/>
          <p:nvPr/>
        </p:nvSpPr>
        <p:spPr>
          <a:xfrm>
            <a:off x="3984177" y="2785492"/>
            <a:ext cx="936104" cy="584775"/>
          </a:xfrm>
          <a:prstGeom prst="rect">
            <a:avLst/>
          </a:prstGeom>
          <a:noFill/>
        </p:spPr>
        <p:txBody>
          <a:bodyPr wrap="square" rtlCol="0">
            <a:spAutoFit/>
          </a:bodyPr>
          <a:lstStyle/>
          <a:p>
            <a:r>
              <a:rPr kumimoji="1" lang="en-US" altLang="zh-CN" sz="1600" dirty="0" err="1">
                <a:solidFill>
                  <a:prstClr val="black"/>
                </a:solidFill>
                <a:ea typeface="等线" panose="02010600030101010101" pitchFamily="2" charset="-122"/>
                <a:cs typeface="Arial Narrow"/>
              </a:rPr>
              <a:t>aaaaaaa</a:t>
            </a:r>
            <a:endParaRPr kumimoji="1" lang="zh-CN" altLang="en-US" sz="1600" dirty="0">
              <a:solidFill>
                <a:prstClr val="black"/>
              </a:solidFill>
              <a:ea typeface="等线" panose="02010600030101010101" pitchFamily="2" charset="-122"/>
              <a:cs typeface="Arial Narrow"/>
            </a:endParaRPr>
          </a:p>
        </p:txBody>
      </p:sp>
      <p:sp>
        <p:nvSpPr>
          <p:cNvPr id="79" name="文本框 78">
            <a:extLst>
              <a:ext uri="{FF2B5EF4-FFF2-40B4-BE49-F238E27FC236}">
                <a16:creationId xmlns:a16="http://schemas.microsoft.com/office/drawing/2014/main" id="{F1081FF8-E0A0-F048-8440-D4C0C04D1646}"/>
              </a:ext>
            </a:extLst>
          </p:cNvPr>
          <p:cNvSpPr txBox="1"/>
          <p:nvPr/>
        </p:nvSpPr>
        <p:spPr>
          <a:xfrm>
            <a:off x="323528" y="1674796"/>
            <a:ext cx="1152128" cy="584775"/>
          </a:xfrm>
          <a:prstGeom prst="rect">
            <a:avLst/>
          </a:prstGeom>
          <a:noFill/>
        </p:spPr>
        <p:txBody>
          <a:bodyPr wrap="square" rtlCol="0">
            <a:spAutoFit/>
          </a:bodyPr>
          <a:lstStyle/>
          <a:p>
            <a:pPr algn="r"/>
            <a:r>
              <a:rPr kumimoji="1" lang="en-US" altLang="zh-CN" sz="1600" dirty="0">
                <a:solidFill>
                  <a:srgbClr val="4F81BD">
                    <a:lumMod val="50000"/>
                  </a:srgbClr>
                </a:solidFill>
                <a:ea typeface="等线" panose="02010600030101010101" pitchFamily="2" charset="-122"/>
                <a:cs typeface="Arial Narrow"/>
              </a:rPr>
              <a:t>Page</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in</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Memory</a:t>
            </a:r>
            <a:endParaRPr kumimoji="1" lang="zh-CN" altLang="en-US" sz="1600" dirty="0">
              <a:solidFill>
                <a:srgbClr val="4F81BD">
                  <a:lumMod val="50000"/>
                </a:srgbClr>
              </a:solidFill>
              <a:ea typeface="等线" panose="02010600030101010101" pitchFamily="2" charset="-122"/>
              <a:cs typeface="Arial Narrow"/>
            </a:endParaRPr>
          </a:p>
        </p:txBody>
      </p:sp>
      <p:sp>
        <p:nvSpPr>
          <p:cNvPr id="80" name="文本框 79">
            <a:extLst>
              <a:ext uri="{FF2B5EF4-FFF2-40B4-BE49-F238E27FC236}">
                <a16:creationId xmlns:a16="http://schemas.microsoft.com/office/drawing/2014/main" id="{EF625F2F-1A55-3646-8CD4-0467392221B8}"/>
              </a:ext>
            </a:extLst>
          </p:cNvPr>
          <p:cNvSpPr txBox="1"/>
          <p:nvPr/>
        </p:nvSpPr>
        <p:spPr>
          <a:xfrm>
            <a:off x="0" y="2753175"/>
            <a:ext cx="1475656" cy="584775"/>
          </a:xfrm>
          <a:prstGeom prst="rect">
            <a:avLst/>
          </a:prstGeom>
          <a:noFill/>
        </p:spPr>
        <p:txBody>
          <a:bodyPr wrap="square" rtlCol="0">
            <a:spAutoFit/>
          </a:bodyPr>
          <a:lstStyle/>
          <a:p>
            <a:pPr algn="r"/>
            <a:r>
              <a:rPr kumimoji="1" lang="en-US" altLang="zh-CN" sz="1600" dirty="0">
                <a:solidFill>
                  <a:srgbClr val="4F81BD">
                    <a:lumMod val="50000"/>
                  </a:srgbClr>
                </a:solidFill>
                <a:ea typeface="等线" panose="02010600030101010101" pitchFamily="2" charset="-122"/>
                <a:cs typeface="Arial Narrow"/>
              </a:rPr>
              <a:t>Page</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on</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Disk</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-&gt;</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Page</a:t>
            </a:r>
            <a:r>
              <a:rPr kumimoji="1" lang="zh-CN" altLang="en-US" sz="1600" dirty="0">
                <a:solidFill>
                  <a:srgbClr val="4F81BD">
                    <a:lumMod val="50000"/>
                  </a:srgbClr>
                </a:solidFill>
                <a:ea typeface="等线" panose="02010600030101010101" pitchFamily="2" charset="-122"/>
                <a:cs typeface="Arial Narrow"/>
              </a:rPr>
              <a:t> </a:t>
            </a:r>
            <a:r>
              <a:rPr kumimoji="1" lang="en-US" altLang="zh-CN" sz="1600" dirty="0">
                <a:solidFill>
                  <a:srgbClr val="4F81BD">
                    <a:lumMod val="50000"/>
                  </a:srgbClr>
                </a:solidFill>
                <a:ea typeface="等线" panose="02010600030101010101" pitchFamily="2" charset="-122"/>
                <a:cs typeface="Arial Narrow"/>
              </a:rPr>
              <a:t>Fault</a:t>
            </a:r>
            <a:endParaRPr kumimoji="1" lang="zh-CN" altLang="en-US" sz="1600" dirty="0">
              <a:solidFill>
                <a:srgbClr val="4F81BD">
                  <a:lumMod val="50000"/>
                </a:srgbClr>
              </a:solidFill>
              <a:ea typeface="等线" panose="02010600030101010101" pitchFamily="2" charset="-122"/>
              <a:cs typeface="Arial Narrow"/>
            </a:endParaRPr>
          </a:p>
        </p:txBody>
      </p:sp>
      <p:sp>
        <p:nvSpPr>
          <p:cNvPr id="81" name="文本框 80">
            <a:extLst>
              <a:ext uri="{FF2B5EF4-FFF2-40B4-BE49-F238E27FC236}">
                <a16:creationId xmlns:a16="http://schemas.microsoft.com/office/drawing/2014/main" id="{971FD1CF-3515-2640-B8D6-6E62FC264AE7}"/>
              </a:ext>
            </a:extLst>
          </p:cNvPr>
          <p:cNvSpPr txBox="1"/>
          <p:nvPr/>
        </p:nvSpPr>
        <p:spPr>
          <a:xfrm>
            <a:off x="1475656" y="4153644"/>
            <a:ext cx="1296144" cy="307777"/>
          </a:xfrm>
          <a:prstGeom prst="rect">
            <a:avLst/>
          </a:prstGeom>
          <a:noFill/>
        </p:spPr>
        <p:txBody>
          <a:bodyPr wrap="square" rtlCol="0">
            <a:spAutoFit/>
          </a:bodyPr>
          <a:lstStyle/>
          <a:p>
            <a:pPr algn="ctr"/>
            <a:r>
              <a:rPr kumimoji="1" lang="en-US" altLang="zh-CN" sz="1400" dirty="0">
                <a:solidFill>
                  <a:prstClr val="black"/>
                </a:solidFill>
                <a:ea typeface="等线" panose="02010600030101010101" pitchFamily="2" charset="-122"/>
                <a:cs typeface="Arial Narrow"/>
              </a:rPr>
              <a:t>Time</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1ms</a:t>
            </a:r>
            <a:endParaRPr kumimoji="1" lang="zh-CN" altLang="en-US" sz="1400" dirty="0">
              <a:solidFill>
                <a:prstClr val="black"/>
              </a:solidFill>
              <a:ea typeface="等线" panose="02010600030101010101" pitchFamily="2" charset="-122"/>
              <a:cs typeface="Arial Narrow"/>
            </a:endParaRPr>
          </a:p>
        </p:txBody>
      </p:sp>
      <p:sp>
        <p:nvSpPr>
          <p:cNvPr id="82" name="文本框 81">
            <a:extLst>
              <a:ext uri="{FF2B5EF4-FFF2-40B4-BE49-F238E27FC236}">
                <a16:creationId xmlns:a16="http://schemas.microsoft.com/office/drawing/2014/main" id="{1087D51B-A19E-784C-87D9-D69A7CA183C5}"/>
              </a:ext>
            </a:extLst>
          </p:cNvPr>
          <p:cNvSpPr txBox="1"/>
          <p:nvPr/>
        </p:nvSpPr>
        <p:spPr>
          <a:xfrm>
            <a:off x="2627784" y="4153644"/>
            <a:ext cx="1296144" cy="307777"/>
          </a:xfrm>
          <a:prstGeom prst="rect">
            <a:avLst/>
          </a:prstGeom>
          <a:noFill/>
        </p:spPr>
        <p:txBody>
          <a:bodyPr wrap="square" rtlCol="0">
            <a:spAutoFit/>
          </a:bodyPr>
          <a:lstStyle/>
          <a:p>
            <a:pPr algn="ctr"/>
            <a:r>
              <a:rPr kumimoji="1" lang="en-US" altLang="zh-CN" sz="1400" dirty="0">
                <a:solidFill>
                  <a:prstClr val="black"/>
                </a:solidFill>
                <a:ea typeface="等线" panose="02010600030101010101" pitchFamily="2" charset="-122"/>
                <a:cs typeface="Arial Narrow"/>
              </a:rPr>
              <a:t>Time</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1ms</a:t>
            </a:r>
            <a:endParaRPr kumimoji="1" lang="zh-CN" altLang="en-US" sz="1400" dirty="0">
              <a:solidFill>
                <a:prstClr val="black"/>
              </a:solidFill>
              <a:ea typeface="等线" panose="02010600030101010101" pitchFamily="2" charset="-122"/>
              <a:cs typeface="Arial Narrow"/>
            </a:endParaRPr>
          </a:p>
        </p:txBody>
      </p:sp>
      <p:sp>
        <p:nvSpPr>
          <p:cNvPr id="83" name="文本框 82">
            <a:extLst>
              <a:ext uri="{FF2B5EF4-FFF2-40B4-BE49-F238E27FC236}">
                <a16:creationId xmlns:a16="http://schemas.microsoft.com/office/drawing/2014/main" id="{E5F13F32-C0A3-274C-AA51-D6D43D030236}"/>
              </a:ext>
            </a:extLst>
          </p:cNvPr>
          <p:cNvSpPr txBox="1"/>
          <p:nvPr/>
        </p:nvSpPr>
        <p:spPr>
          <a:xfrm>
            <a:off x="3779912" y="4153644"/>
            <a:ext cx="1296144" cy="307777"/>
          </a:xfrm>
          <a:prstGeom prst="rect">
            <a:avLst/>
          </a:prstGeom>
          <a:noFill/>
        </p:spPr>
        <p:txBody>
          <a:bodyPr wrap="square" rtlCol="0">
            <a:spAutoFit/>
          </a:bodyPr>
          <a:lstStyle/>
          <a:p>
            <a:pPr algn="ctr"/>
            <a:r>
              <a:rPr kumimoji="1" lang="en-US" altLang="zh-CN" sz="1400" dirty="0">
                <a:solidFill>
                  <a:prstClr val="black"/>
                </a:solidFill>
                <a:ea typeface="等线" panose="02010600030101010101" pitchFamily="2" charset="-122"/>
                <a:cs typeface="Arial Narrow"/>
              </a:rPr>
              <a:t>Time</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10ms</a:t>
            </a:r>
            <a:endParaRPr kumimoji="1" lang="zh-CN" altLang="en-US" sz="1400" dirty="0">
              <a:solidFill>
                <a:prstClr val="black"/>
              </a:solidFill>
              <a:ea typeface="等线" panose="02010600030101010101" pitchFamily="2" charset="-122"/>
              <a:cs typeface="Arial Narrow"/>
            </a:endParaRPr>
          </a:p>
        </p:txBody>
      </p:sp>
      <p:sp>
        <p:nvSpPr>
          <p:cNvPr id="84" name="文本框 83">
            <a:extLst>
              <a:ext uri="{FF2B5EF4-FFF2-40B4-BE49-F238E27FC236}">
                <a16:creationId xmlns:a16="http://schemas.microsoft.com/office/drawing/2014/main" id="{E278001D-E700-6847-906F-4A9E5A1D7A33}"/>
              </a:ext>
            </a:extLst>
          </p:cNvPr>
          <p:cNvSpPr txBox="1"/>
          <p:nvPr/>
        </p:nvSpPr>
        <p:spPr>
          <a:xfrm>
            <a:off x="3635896" y="4513684"/>
            <a:ext cx="1584176" cy="704295"/>
          </a:xfrm>
          <a:prstGeom prst="rect">
            <a:avLst/>
          </a:prstGeom>
          <a:noFill/>
        </p:spPr>
        <p:txBody>
          <a:bodyPr wrap="square" rtlCol="0">
            <a:spAutoFit/>
          </a:bodyPr>
          <a:lstStyle/>
          <a:p>
            <a:pPr algn="ctr">
              <a:lnSpc>
                <a:spcPct val="150000"/>
              </a:lnSpc>
            </a:pPr>
            <a:r>
              <a:rPr kumimoji="1" lang="en-US" altLang="zh-CN" sz="1400" dirty="0">
                <a:solidFill>
                  <a:srgbClr val="C00000"/>
                </a:solidFill>
                <a:ea typeface="等线" panose="02010600030101010101" pitchFamily="2" charset="-122"/>
                <a:cs typeface="Arial Narrow"/>
              </a:rPr>
              <a:t>Page</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Fault!</a:t>
            </a:r>
          </a:p>
          <a:p>
            <a:pPr algn="ctr">
              <a:lnSpc>
                <a:spcPct val="150000"/>
              </a:lnSpc>
            </a:pPr>
            <a:r>
              <a:rPr kumimoji="1" lang="en-US" altLang="zh-CN" sz="1400" dirty="0">
                <a:solidFill>
                  <a:srgbClr val="C00000"/>
                </a:solidFill>
                <a:ea typeface="等线" panose="02010600030101010101" pitchFamily="2" charset="-122"/>
                <a:cs typeface="Arial Narrow"/>
              </a:rPr>
              <a:t>The</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1</a:t>
            </a:r>
            <a:r>
              <a:rPr kumimoji="1" lang="en-US" altLang="zh-CN" sz="1400" baseline="30000" dirty="0">
                <a:solidFill>
                  <a:srgbClr val="C00000"/>
                </a:solidFill>
                <a:ea typeface="等线" panose="02010600030101010101" pitchFamily="2" charset="-122"/>
                <a:cs typeface="Arial Narrow"/>
              </a:rPr>
              <a:t>st</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char</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is</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‘c’</a:t>
            </a:r>
            <a:endParaRPr kumimoji="1" lang="zh-CN" altLang="en-US" sz="1400" dirty="0">
              <a:solidFill>
                <a:srgbClr val="C00000"/>
              </a:solidFill>
              <a:ea typeface="等线" panose="02010600030101010101" pitchFamily="2" charset="-122"/>
              <a:cs typeface="Arial Narrow"/>
            </a:endParaRPr>
          </a:p>
        </p:txBody>
      </p:sp>
      <p:sp>
        <p:nvSpPr>
          <p:cNvPr id="85" name="矩形 84">
            <a:extLst>
              <a:ext uri="{FF2B5EF4-FFF2-40B4-BE49-F238E27FC236}">
                <a16:creationId xmlns:a16="http://schemas.microsoft.com/office/drawing/2014/main" id="{13FECFA6-222A-0B49-A3AB-79B56613EB46}"/>
              </a:ext>
            </a:extLst>
          </p:cNvPr>
          <p:cNvSpPr/>
          <p:nvPr/>
        </p:nvSpPr>
        <p:spPr>
          <a:xfrm>
            <a:off x="5148064" y="1777380"/>
            <a:ext cx="864096" cy="1008112"/>
          </a:xfrm>
          <a:prstGeom prst="rect">
            <a:avLst/>
          </a:prstGeom>
          <a:solidFill>
            <a:srgbClr val="4F81BD">
              <a:lumMod val="50000"/>
            </a:srgbClr>
          </a:solidFill>
          <a:ln w="25400" cap="flat" cmpd="sng" algn="ctr">
            <a:solidFill>
              <a:srgbClr val="4F81BD">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86" name="矩形 85">
            <a:extLst>
              <a:ext uri="{FF2B5EF4-FFF2-40B4-BE49-F238E27FC236}">
                <a16:creationId xmlns:a16="http://schemas.microsoft.com/office/drawing/2014/main" id="{48F9A6B0-640C-FB41-8B82-EF325D695100}"/>
              </a:ext>
            </a:extLst>
          </p:cNvPr>
          <p:cNvSpPr/>
          <p:nvPr/>
        </p:nvSpPr>
        <p:spPr>
          <a:xfrm>
            <a:off x="5148064" y="2785492"/>
            <a:ext cx="864096" cy="1080120"/>
          </a:xfrm>
          <a:prstGeom prst="rect">
            <a:avLst/>
          </a:prstGeom>
          <a:noFill/>
          <a:ln w="25400" cap="flat" cmpd="sng" algn="ctr">
            <a:solidFill>
              <a:srgbClr val="25406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87" name="文本框 86">
            <a:extLst>
              <a:ext uri="{FF2B5EF4-FFF2-40B4-BE49-F238E27FC236}">
                <a16:creationId xmlns:a16="http://schemas.microsoft.com/office/drawing/2014/main" id="{9BB01026-1A78-854F-A198-EE080812F09A}"/>
              </a:ext>
            </a:extLst>
          </p:cNvPr>
          <p:cNvSpPr txBox="1"/>
          <p:nvPr/>
        </p:nvSpPr>
        <p:spPr>
          <a:xfrm>
            <a:off x="5396819" y="2425452"/>
            <a:ext cx="654618" cy="338554"/>
          </a:xfrm>
          <a:prstGeom prst="rect">
            <a:avLst/>
          </a:prstGeom>
          <a:noFill/>
        </p:spPr>
        <p:txBody>
          <a:bodyPr wrap="square" rtlCol="0">
            <a:spAutoFit/>
          </a:bodyPr>
          <a:lstStyle/>
          <a:p>
            <a:pPr algn="r"/>
            <a:r>
              <a:rPr kumimoji="1" lang="en-US" altLang="zh-CN" sz="1600" dirty="0" err="1">
                <a:solidFill>
                  <a:prstClr val="white"/>
                </a:solidFill>
                <a:ea typeface="等线" panose="02010600030101010101" pitchFamily="2" charset="-122"/>
                <a:cs typeface="Arial Narrow"/>
              </a:rPr>
              <a:t>ca</a:t>
            </a:r>
            <a:endParaRPr kumimoji="1" lang="zh-CN" altLang="en-US" sz="1600" dirty="0">
              <a:solidFill>
                <a:prstClr val="white"/>
              </a:solidFill>
              <a:ea typeface="等线" panose="02010600030101010101" pitchFamily="2" charset="-122"/>
              <a:cs typeface="Arial Narrow"/>
            </a:endParaRPr>
          </a:p>
        </p:txBody>
      </p:sp>
      <p:sp>
        <p:nvSpPr>
          <p:cNvPr id="88" name="文本框 87">
            <a:extLst>
              <a:ext uri="{FF2B5EF4-FFF2-40B4-BE49-F238E27FC236}">
                <a16:creationId xmlns:a16="http://schemas.microsoft.com/office/drawing/2014/main" id="{E427F72A-DE1D-1647-84D1-FE5927C9F064}"/>
              </a:ext>
            </a:extLst>
          </p:cNvPr>
          <p:cNvSpPr txBox="1"/>
          <p:nvPr/>
        </p:nvSpPr>
        <p:spPr>
          <a:xfrm>
            <a:off x="5136305" y="2785492"/>
            <a:ext cx="936104" cy="338554"/>
          </a:xfrm>
          <a:prstGeom prst="rect">
            <a:avLst/>
          </a:prstGeom>
          <a:noFill/>
        </p:spPr>
        <p:txBody>
          <a:bodyPr wrap="square" rtlCol="0">
            <a:spAutoFit/>
          </a:bodyPr>
          <a:lstStyle/>
          <a:p>
            <a:r>
              <a:rPr kumimoji="1" lang="en-US" altLang="zh-CN" sz="1600" dirty="0" err="1">
                <a:solidFill>
                  <a:prstClr val="black"/>
                </a:solidFill>
                <a:ea typeface="等线" panose="02010600030101010101" pitchFamily="2" charset="-122"/>
                <a:cs typeface="Arial Narrow"/>
              </a:rPr>
              <a:t>aaaaaa</a:t>
            </a:r>
            <a:endParaRPr kumimoji="1" lang="zh-CN" altLang="en-US" sz="1600" dirty="0">
              <a:solidFill>
                <a:prstClr val="black"/>
              </a:solidFill>
              <a:ea typeface="等线" panose="02010600030101010101" pitchFamily="2" charset="-122"/>
              <a:cs typeface="Arial Narrow"/>
            </a:endParaRPr>
          </a:p>
        </p:txBody>
      </p:sp>
      <p:sp>
        <p:nvSpPr>
          <p:cNvPr id="89" name="文本框 88">
            <a:extLst>
              <a:ext uri="{FF2B5EF4-FFF2-40B4-BE49-F238E27FC236}">
                <a16:creationId xmlns:a16="http://schemas.microsoft.com/office/drawing/2014/main" id="{4F9DF04A-31C8-6B44-8893-AF47DCE4D777}"/>
              </a:ext>
            </a:extLst>
          </p:cNvPr>
          <p:cNvSpPr txBox="1"/>
          <p:nvPr/>
        </p:nvSpPr>
        <p:spPr>
          <a:xfrm>
            <a:off x="4932040" y="4153644"/>
            <a:ext cx="1296144" cy="307777"/>
          </a:xfrm>
          <a:prstGeom prst="rect">
            <a:avLst/>
          </a:prstGeom>
          <a:noFill/>
        </p:spPr>
        <p:txBody>
          <a:bodyPr wrap="square" rtlCol="0">
            <a:spAutoFit/>
          </a:bodyPr>
          <a:lstStyle/>
          <a:p>
            <a:pPr algn="ctr"/>
            <a:r>
              <a:rPr kumimoji="1" lang="en-US" altLang="zh-CN" sz="1400" dirty="0">
                <a:solidFill>
                  <a:prstClr val="black"/>
                </a:solidFill>
                <a:ea typeface="等线" panose="02010600030101010101" pitchFamily="2" charset="-122"/>
                <a:cs typeface="Arial Narrow"/>
              </a:rPr>
              <a:t>Time</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1ms</a:t>
            </a:r>
            <a:endParaRPr kumimoji="1" lang="zh-CN" altLang="en-US" sz="1400" dirty="0">
              <a:solidFill>
                <a:prstClr val="black"/>
              </a:solidFill>
              <a:ea typeface="等线" panose="02010600030101010101" pitchFamily="2" charset="-122"/>
              <a:cs typeface="Arial Narrow"/>
            </a:endParaRPr>
          </a:p>
        </p:txBody>
      </p:sp>
      <p:sp>
        <p:nvSpPr>
          <p:cNvPr id="90" name="矩形 89">
            <a:extLst>
              <a:ext uri="{FF2B5EF4-FFF2-40B4-BE49-F238E27FC236}">
                <a16:creationId xmlns:a16="http://schemas.microsoft.com/office/drawing/2014/main" id="{A8AB396F-A613-774A-9011-C9708D7BDCCB}"/>
              </a:ext>
            </a:extLst>
          </p:cNvPr>
          <p:cNvSpPr/>
          <p:nvPr/>
        </p:nvSpPr>
        <p:spPr>
          <a:xfrm>
            <a:off x="6804248" y="1777380"/>
            <a:ext cx="864096" cy="1008112"/>
          </a:xfrm>
          <a:prstGeom prst="rect">
            <a:avLst/>
          </a:prstGeom>
          <a:solidFill>
            <a:srgbClr val="4F81BD">
              <a:lumMod val="50000"/>
            </a:srgbClr>
          </a:solidFill>
          <a:ln w="25400" cap="flat" cmpd="sng" algn="ctr">
            <a:solidFill>
              <a:srgbClr val="4F81BD">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91" name="矩形 90">
            <a:extLst>
              <a:ext uri="{FF2B5EF4-FFF2-40B4-BE49-F238E27FC236}">
                <a16:creationId xmlns:a16="http://schemas.microsoft.com/office/drawing/2014/main" id="{F2D1F9E6-BBE1-4348-ADD8-B7C4AF20518C}"/>
              </a:ext>
            </a:extLst>
          </p:cNvPr>
          <p:cNvSpPr/>
          <p:nvPr/>
        </p:nvSpPr>
        <p:spPr>
          <a:xfrm>
            <a:off x="6804248" y="2785492"/>
            <a:ext cx="864096" cy="1080120"/>
          </a:xfrm>
          <a:prstGeom prst="rect">
            <a:avLst/>
          </a:prstGeom>
          <a:noFill/>
          <a:ln w="25400" cap="flat" cmpd="sng" algn="ctr">
            <a:solidFill>
              <a:srgbClr val="25406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92" name="文本框 91">
            <a:extLst>
              <a:ext uri="{FF2B5EF4-FFF2-40B4-BE49-F238E27FC236}">
                <a16:creationId xmlns:a16="http://schemas.microsoft.com/office/drawing/2014/main" id="{AD5DF1FE-91FA-D543-ADD1-8937542D9B32}"/>
              </a:ext>
            </a:extLst>
          </p:cNvPr>
          <p:cNvSpPr txBox="1"/>
          <p:nvPr/>
        </p:nvSpPr>
        <p:spPr>
          <a:xfrm>
            <a:off x="7053003" y="2425452"/>
            <a:ext cx="654618" cy="338554"/>
          </a:xfrm>
          <a:prstGeom prst="rect">
            <a:avLst/>
          </a:prstGeom>
          <a:noFill/>
        </p:spPr>
        <p:txBody>
          <a:bodyPr wrap="square" rtlCol="0">
            <a:spAutoFit/>
          </a:bodyPr>
          <a:lstStyle/>
          <a:p>
            <a:pPr algn="r"/>
            <a:r>
              <a:rPr kumimoji="1" lang="en-US" altLang="zh-CN" sz="1600" dirty="0" err="1">
                <a:solidFill>
                  <a:prstClr val="white"/>
                </a:solidFill>
                <a:ea typeface="等线" panose="02010600030101010101" pitchFamily="2" charset="-122"/>
                <a:cs typeface="Arial Narrow"/>
              </a:rPr>
              <a:t>cs</a:t>
            </a:r>
            <a:endParaRPr kumimoji="1" lang="zh-CN" altLang="en-US" sz="1600" dirty="0">
              <a:solidFill>
                <a:prstClr val="white"/>
              </a:solidFill>
              <a:ea typeface="等线" panose="02010600030101010101" pitchFamily="2" charset="-122"/>
              <a:cs typeface="Arial Narrow"/>
            </a:endParaRPr>
          </a:p>
        </p:txBody>
      </p:sp>
      <p:sp>
        <p:nvSpPr>
          <p:cNvPr id="93" name="文本框 92">
            <a:extLst>
              <a:ext uri="{FF2B5EF4-FFF2-40B4-BE49-F238E27FC236}">
                <a16:creationId xmlns:a16="http://schemas.microsoft.com/office/drawing/2014/main" id="{64347BF8-9D10-7A49-9DFC-CB3A62CB07A2}"/>
              </a:ext>
            </a:extLst>
          </p:cNvPr>
          <p:cNvSpPr txBox="1"/>
          <p:nvPr/>
        </p:nvSpPr>
        <p:spPr>
          <a:xfrm>
            <a:off x="6792489" y="2785492"/>
            <a:ext cx="936104" cy="338554"/>
          </a:xfrm>
          <a:prstGeom prst="rect">
            <a:avLst/>
          </a:prstGeom>
          <a:noFill/>
        </p:spPr>
        <p:txBody>
          <a:bodyPr wrap="square" rtlCol="0">
            <a:spAutoFit/>
          </a:bodyPr>
          <a:lstStyle/>
          <a:p>
            <a:r>
              <a:rPr kumimoji="1" lang="en-US" altLang="zh-CN" sz="1600" dirty="0" err="1">
                <a:solidFill>
                  <a:prstClr val="black"/>
                </a:solidFill>
                <a:ea typeface="等线" panose="02010600030101010101" pitchFamily="2" charset="-122"/>
                <a:cs typeface="Arial Narrow"/>
              </a:rPr>
              <a:t>aaaaaa</a:t>
            </a:r>
            <a:endParaRPr kumimoji="1" lang="zh-CN" altLang="en-US" sz="1600" dirty="0">
              <a:solidFill>
                <a:prstClr val="black"/>
              </a:solidFill>
              <a:ea typeface="等线" panose="02010600030101010101" pitchFamily="2" charset="-122"/>
              <a:cs typeface="Arial Narrow"/>
            </a:endParaRPr>
          </a:p>
        </p:txBody>
      </p:sp>
      <p:sp>
        <p:nvSpPr>
          <p:cNvPr id="94" name="文本框 93">
            <a:extLst>
              <a:ext uri="{FF2B5EF4-FFF2-40B4-BE49-F238E27FC236}">
                <a16:creationId xmlns:a16="http://schemas.microsoft.com/office/drawing/2014/main" id="{C562EFF1-2274-3F4B-B4B9-A282A7606289}"/>
              </a:ext>
            </a:extLst>
          </p:cNvPr>
          <p:cNvSpPr txBox="1"/>
          <p:nvPr/>
        </p:nvSpPr>
        <p:spPr>
          <a:xfrm>
            <a:off x="6012160" y="2497460"/>
            <a:ext cx="792088" cy="338554"/>
          </a:xfrm>
          <a:prstGeom prst="rect">
            <a:avLst/>
          </a:prstGeom>
          <a:noFill/>
        </p:spPr>
        <p:txBody>
          <a:bodyPr wrap="square" rtlCol="0">
            <a:spAutoFit/>
          </a:bodyPr>
          <a:lstStyle/>
          <a:p>
            <a:pPr algn="ctr"/>
            <a:r>
              <a:rPr kumimoji="1" lang="en-US" altLang="zh-CN" sz="1600" dirty="0">
                <a:solidFill>
                  <a:prstClr val="black"/>
                </a:solidFill>
                <a:ea typeface="等线" panose="02010600030101010101" pitchFamily="2" charset="-122"/>
                <a:cs typeface="Arial Narrow"/>
              </a:rPr>
              <a:t>…</a:t>
            </a:r>
            <a:endParaRPr kumimoji="1" lang="zh-CN" altLang="en-US" sz="1600" dirty="0">
              <a:solidFill>
                <a:prstClr val="black"/>
              </a:solidFill>
              <a:ea typeface="等线" panose="02010600030101010101" pitchFamily="2" charset="-122"/>
              <a:cs typeface="Arial Narrow"/>
            </a:endParaRPr>
          </a:p>
        </p:txBody>
      </p:sp>
      <p:sp>
        <p:nvSpPr>
          <p:cNvPr id="95" name="文本框 94">
            <a:extLst>
              <a:ext uri="{FF2B5EF4-FFF2-40B4-BE49-F238E27FC236}">
                <a16:creationId xmlns:a16="http://schemas.microsoft.com/office/drawing/2014/main" id="{B4409EF9-B74C-F54D-9189-E67080246451}"/>
              </a:ext>
            </a:extLst>
          </p:cNvPr>
          <p:cNvSpPr txBox="1"/>
          <p:nvPr/>
        </p:nvSpPr>
        <p:spPr>
          <a:xfrm>
            <a:off x="6588224" y="4153644"/>
            <a:ext cx="1296144" cy="307777"/>
          </a:xfrm>
          <a:prstGeom prst="rect">
            <a:avLst/>
          </a:prstGeom>
          <a:noFill/>
        </p:spPr>
        <p:txBody>
          <a:bodyPr wrap="square" rtlCol="0">
            <a:spAutoFit/>
          </a:bodyPr>
          <a:lstStyle/>
          <a:p>
            <a:pPr algn="ctr"/>
            <a:r>
              <a:rPr kumimoji="1" lang="en-US" altLang="zh-CN" sz="1400" dirty="0">
                <a:solidFill>
                  <a:prstClr val="black"/>
                </a:solidFill>
                <a:ea typeface="等线" panose="02010600030101010101" pitchFamily="2" charset="-122"/>
                <a:cs typeface="Arial Narrow"/>
              </a:rPr>
              <a:t>Time</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a:t>
            </a:r>
            <a:r>
              <a:rPr kumimoji="1" lang="zh-CN" altLang="en-US" sz="1400" dirty="0">
                <a:solidFill>
                  <a:prstClr val="black"/>
                </a:solidFill>
                <a:ea typeface="等线" panose="02010600030101010101" pitchFamily="2" charset="-122"/>
                <a:cs typeface="Arial Narrow"/>
              </a:rPr>
              <a:t> </a:t>
            </a:r>
            <a:r>
              <a:rPr kumimoji="1" lang="en-US" altLang="zh-CN" sz="1400" dirty="0">
                <a:solidFill>
                  <a:prstClr val="black"/>
                </a:solidFill>
                <a:ea typeface="等线" panose="02010600030101010101" pitchFamily="2" charset="-122"/>
                <a:cs typeface="Arial Narrow"/>
              </a:rPr>
              <a:t>10ms</a:t>
            </a:r>
            <a:endParaRPr kumimoji="1" lang="zh-CN" altLang="en-US" sz="1400" dirty="0">
              <a:solidFill>
                <a:prstClr val="black"/>
              </a:solidFill>
              <a:ea typeface="等线" panose="02010600030101010101" pitchFamily="2" charset="-122"/>
              <a:cs typeface="Arial Narrow"/>
            </a:endParaRPr>
          </a:p>
        </p:txBody>
      </p:sp>
      <p:sp>
        <p:nvSpPr>
          <p:cNvPr id="96" name="文本框 95">
            <a:extLst>
              <a:ext uri="{FF2B5EF4-FFF2-40B4-BE49-F238E27FC236}">
                <a16:creationId xmlns:a16="http://schemas.microsoft.com/office/drawing/2014/main" id="{9BE66DAA-888A-6F45-BE60-2973A5816560}"/>
              </a:ext>
            </a:extLst>
          </p:cNvPr>
          <p:cNvSpPr txBox="1"/>
          <p:nvPr/>
        </p:nvSpPr>
        <p:spPr>
          <a:xfrm>
            <a:off x="6444208" y="4513684"/>
            <a:ext cx="1584176" cy="704295"/>
          </a:xfrm>
          <a:prstGeom prst="rect">
            <a:avLst/>
          </a:prstGeom>
          <a:noFill/>
        </p:spPr>
        <p:txBody>
          <a:bodyPr wrap="square" rtlCol="0">
            <a:spAutoFit/>
          </a:bodyPr>
          <a:lstStyle/>
          <a:p>
            <a:pPr algn="ctr">
              <a:lnSpc>
                <a:spcPct val="150000"/>
              </a:lnSpc>
            </a:pPr>
            <a:r>
              <a:rPr kumimoji="1" lang="en-US" altLang="zh-CN" sz="1400" dirty="0">
                <a:solidFill>
                  <a:srgbClr val="C00000"/>
                </a:solidFill>
                <a:ea typeface="等线" panose="02010600030101010101" pitchFamily="2" charset="-122"/>
                <a:cs typeface="Arial Narrow"/>
              </a:rPr>
              <a:t>Page</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Fault!</a:t>
            </a:r>
          </a:p>
          <a:p>
            <a:pPr algn="ctr">
              <a:lnSpc>
                <a:spcPct val="150000"/>
              </a:lnSpc>
            </a:pPr>
            <a:r>
              <a:rPr kumimoji="1" lang="en-US" altLang="zh-CN" sz="1400" dirty="0">
                <a:solidFill>
                  <a:srgbClr val="C00000"/>
                </a:solidFill>
                <a:ea typeface="等线" panose="02010600030101010101" pitchFamily="2" charset="-122"/>
                <a:cs typeface="Arial Narrow"/>
              </a:rPr>
              <a:t>The</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2</a:t>
            </a:r>
            <a:r>
              <a:rPr kumimoji="1" lang="en-US" altLang="zh-CN" sz="1400" baseline="30000" dirty="0">
                <a:solidFill>
                  <a:srgbClr val="C00000"/>
                </a:solidFill>
                <a:ea typeface="等线" panose="02010600030101010101" pitchFamily="2" charset="-122"/>
                <a:cs typeface="Arial Narrow"/>
              </a:rPr>
              <a:t>nd</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char</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is</a:t>
            </a:r>
            <a:r>
              <a:rPr kumimoji="1" lang="zh-CN" altLang="en-US" sz="1400" dirty="0">
                <a:solidFill>
                  <a:srgbClr val="C00000"/>
                </a:solidFill>
                <a:ea typeface="等线" panose="02010600030101010101" pitchFamily="2" charset="-122"/>
                <a:cs typeface="Arial Narrow"/>
              </a:rPr>
              <a:t> </a:t>
            </a:r>
            <a:r>
              <a:rPr kumimoji="1" lang="en-US" altLang="zh-CN" sz="1400" dirty="0">
                <a:solidFill>
                  <a:srgbClr val="C00000"/>
                </a:solidFill>
                <a:ea typeface="等线" panose="02010600030101010101" pitchFamily="2" charset="-122"/>
                <a:cs typeface="Arial Narrow"/>
              </a:rPr>
              <a:t>‘s’</a:t>
            </a:r>
            <a:endParaRPr kumimoji="1" lang="zh-CN" altLang="en-US" sz="1400" dirty="0">
              <a:solidFill>
                <a:srgbClr val="C00000"/>
              </a:solidFill>
              <a:ea typeface="等线" panose="02010600030101010101" pitchFamily="2" charset="-122"/>
              <a:cs typeface="Arial Narrow"/>
            </a:endParaRPr>
          </a:p>
        </p:txBody>
      </p:sp>
      <p:sp>
        <p:nvSpPr>
          <p:cNvPr id="97" name="文本框 96">
            <a:extLst>
              <a:ext uri="{FF2B5EF4-FFF2-40B4-BE49-F238E27FC236}">
                <a16:creationId xmlns:a16="http://schemas.microsoft.com/office/drawing/2014/main" id="{AB46D745-1684-B940-B490-794AF85DA78D}"/>
              </a:ext>
            </a:extLst>
          </p:cNvPr>
          <p:cNvSpPr txBox="1"/>
          <p:nvPr/>
        </p:nvSpPr>
        <p:spPr>
          <a:xfrm>
            <a:off x="7668344" y="2497460"/>
            <a:ext cx="792088" cy="338554"/>
          </a:xfrm>
          <a:prstGeom prst="rect">
            <a:avLst/>
          </a:prstGeom>
          <a:noFill/>
        </p:spPr>
        <p:txBody>
          <a:bodyPr wrap="square" rtlCol="0">
            <a:spAutoFit/>
          </a:bodyPr>
          <a:lstStyle/>
          <a:p>
            <a:pPr algn="ctr"/>
            <a:r>
              <a:rPr kumimoji="1" lang="en-US" altLang="zh-CN" sz="1600" dirty="0">
                <a:solidFill>
                  <a:prstClr val="black"/>
                </a:solidFill>
                <a:ea typeface="等线" panose="02010600030101010101" pitchFamily="2" charset="-122"/>
                <a:cs typeface="Arial Narrow"/>
              </a:rPr>
              <a:t>…</a:t>
            </a:r>
            <a:endParaRPr kumimoji="1" lang="zh-CN" altLang="en-US" sz="1600" dirty="0">
              <a:solidFill>
                <a:prstClr val="black"/>
              </a:solidFill>
              <a:ea typeface="等线" panose="02010600030101010101" pitchFamily="2" charset="-122"/>
              <a:cs typeface="Arial Narrow"/>
            </a:endParaRPr>
          </a:p>
        </p:txBody>
      </p:sp>
    </p:spTree>
    <p:extLst>
      <p:ext uri="{BB962C8B-B14F-4D97-AF65-F5344CB8AC3E}">
        <p14:creationId xmlns:p14="http://schemas.microsoft.com/office/powerpoint/2010/main" val="1097989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64191-1E8D-C043-8CEB-EFDEBA911F83}"/>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0D06299D-D1D0-5341-B850-2DD29A9A54B1}"/>
              </a:ext>
            </a:extLst>
          </p:cNvPr>
          <p:cNvPicPr>
            <a:picLocks noChangeAspect="1"/>
          </p:cNvPicPr>
          <p:nvPr/>
        </p:nvPicPr>
        <p:blipFill>
          <a:blip r:embed="rId3"/>
          <a:stretch>
            <a:fillRect/>
          </a:stretch>
        </p:blipFill>
        <p:spPr>
          <a:xfrm>
            <a:off x="251520" y="99163"/>
            <a:ext cx="8363272" cy="1234338"/>
          </a:xfrm>
          <a:prstGeom prst="rect">
            <a:avLst/>
          </a:prstGeom>
        </p:spPr>
      </p:pic>
      <p:sp>
        <p:nvSpPr>
          <p:cNvPr id="5" name="AutoShape 1">
            <a:extLst>
              <a:ext uri="{FF2B5EF4-FFF2-40B4-BE49-F238E27FC236}">
                <a16:creationId xmlns:a16="http://schemas.microsoft.com/office/drawing/2014/main" id="{52C2660E-7499-7E43-9A34-8C78C3DCE7B0}"/>
              </a:ext>
            </a:extLst>
          </p:cNvPr>
          <p:cNvSpPr>
            <a:spLocks noChangeAspect="1" noChangeArrowheads="1"/>
          </p:cNvSpPr>
          <p:nvPr/>
        </p:nvSpPr>
        <p:spPr bwMode="auto">
          <a:xfrm>
            <a:off x="170960" y="1766546"/>
            <a:ext cx="69401" cy="69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A man pulls a red cart full of phones down a cobblestone street">
            <a:extLst>
              <a:ext uri="{FF2B5EF4-FFF2-40B4-BE49-F238E27FC236}">
                <a16:creationId xmlns:a16="http://schemas.microsoft.com/office/drawing/2014/main" id="{B1B52D21-C4DF-154C-9290-7DA44B747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1993404"/>
            <a:ext cx="4100653" cy="27337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mage may contain Car Automobile Transportation Vehicle Wheel Machine Human Person Clothing Apparel and Shoe">
            <a:extLst>
              <a:ext uri="{FF2B5EF4-FFF2-40B4-BE49-F238E27FC236}">
                <a16:creationId xmlns:a16="http://schemas.microsoft.com/office/drawing/2014/main" id="{C9A7A59A-2164-414D-8B7F-567CED33D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490" y="1993404"/>
            <a:ext cx="4860032" cy="2733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85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E2144DF-8095-DD46-BF48-EA2914B2C157}"/>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pic>
        <p:nvPicPr>
          <p:cNvPr id="5" name="图片 4">
            <a:extLst>
              <a:ext uri="{FF2B5EF4-FFF2-40B4-BE49-F238E27FC236}">
                <a16:creationId xmlns:a16="http://schemas.microsoft.com/office/drawing/2014/main" id="{1C1499BD-658C-5C4D-AC33-09E816F3054A}"/>
              </a:ext>
            </a:extLst>
          </p:cNvPr>
          <p:cNvPicPr>
            <a:picLocks noChangeAspect="1"/>
          </p:cNvPicPr>
          <p:nvPr/>
        </p:nvPicPr>
        <p:blipFill>
          <a:blip r:embed="rId3"/>
          <a:stretch>
            <a:fillRect/>
          </a:stretch>
        </p:blipFill>
        <p:spPr>
          <a:xfrm>
            <a:off x="302551" y="1057300"/>
            <a:ext cx="3981417" cy="3668558"/>
          </a:xfrm>
          <a:prstGeom prst="rect">
            <a:avLst/>
          </a:prstGeom>
        </p:spPr>
      </p:pic>
      <p:pic>
        <p:nvPicPr>
          <p:cNvPr id="6" name="Picture 2" descr="hack-linux-grub-password">
            <a:extLst>
              <a:ext uri="{FF2B5EF4-FFF2-40B4-BE49-F238E27FC236}">
                <a16:creationId xmlns:a16="http://schemas.microsoft.com/office/drawing/2014/main" id="{FD43AE84-CBEF-1848-A41E-963B86379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255" y="2502782"/>
            <a:ext cx="4265744" cy="214472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97446AD-1CED-BD4E-B91C-999456D3A601}"/>
              </a:ext>
            </a:extLst>
          </p:cNvPr>
          <p:cNvPicPr>
            <a:picLocks noChangeAspect="1"/>
          </p:cNvPicPr>
          <p:nvPr/>
        </p:nvPicPr>
        <p:blipFill>
          <a:blip r:embed="rId5"/>
          <a:stretch>
            <a:fillRect/>
          </a:stretch>
        </p:blipFill>
        <p:spPr>
          <a:xfrm>
            <a:off x="4497254" y="1059509"/>
            <a:ext cx="4265744" cy="1445482"/>
          </a:xfrm>
          <a:prstGeom prst="rect">
            <a:avLst/>
          </a:prstGeom>
        </p:spPr>
      </p:pic>
      <p:sp>
        <p:nvSpPr>
          <p:cNvPr id="8" name="文本框 7">
            <a:extLst>
              <a:ext uri="{FF2B5EF4-FFF2-40B4-BE49-F238E27FC236}">
                <a16:creationId xmlns:a16="http://schemas.microsoft.com/office/drawing/2014/main" id="{ECCA406C-DB26-344E-B219-34EA24FF18BB}"/>
              </a:ext>
            </a:extLst>
          </p:cNvPr>
          <p:cNvSpPr txBox="1"/>
          <p:nvPr/>
        </p:nvSpPr>
        <p:spPr>
          <a:xfrm>
            <a:off x="850384" y="4803382"/>
            <a:ext cx="2666744" cy="338554"/>
          </a:xfrm>
          <a:prstGeom prst="rect">
            <a:avLst/>
          </a:prstGeom>
          <a:noFill/>
        </p:spPr>
        <p:txBody>
          <a:bodyPr wrap="square">
            <a:spAutoFit/>
          </a:bodyPr>
          <a:lstStyle/>
          <a:p>
            <a:pPr algn="ctr"/>
            <a:r>
              <a:rPr kumimoji="1" lang="en-US" altLang="zh-CN" sz="1600" b="1" dirty="0">
                <a:solidFill>
                  <a:schemeClr val="accent1"/>
                </a:solidFill>
              </a:rPr>
              <a:t>Windows</a:t>
            </a:r>
            <a:r>
              <a:rPr kumimoji="1" lang="zh-CN" altLang="en-US" sz="1600" b="1" dirty="0">
                <a:solidFill>
                  <a:schemeClr val="accent1"/>
                </a:solidFill>
              </a:rPr>
              <a:t>双击</a:t>
            </a:r>
            <a:r>
              <a:rPr kumimoji="1" lang="en-US" altLang="zh-CN" sz="1600" b="1" dirty="0">
                <a:solidFill>
                  <a:schemeClr val="accent1"/>
                </a:solidFill>
              </a:rPr>
              <a:t>F11</a:t>
            </a:r>
            <a:r>
              <a:rPr kumimoji="1" lang="zh-CN" altLang="en-US" sz="1600" b="1" dirty="0">
                <a:solidFill>
                  <a:schemeClr val="accent1"/>
                </a:solidFill>
              </a:rPr>
              <a:t>加速？</a:t>
            </a:r>
            <a:endParaRPr lang="zh-CN" altLang="en-US" sz="1600" b="1" dirty="0">
              <a:solidFill>
                <a:schemeClr val="accent1"/>
              </a:solidFill>
            </a:endParaRPr>
          </a:p>
        </p:txBody>
      </p:sp>
      <p:sp>
        <p:nvSpPr>
          <p:cNvPr id="9" name="文本框 8">
            <a:extLst>
              <a:ext uri="{FF2B5EF4-FFF2-40B4-BE49-F238E27FC236}">
                <a16:creationId xmlns:a16="http://schemas.microsoft.com/office/drawing/2014/main" id="{47890B53-AF22-C447-972A-624AB83D6B13}"/>
              </a:ext>
            </a:extLst>
          </p:cNvPr>
          <p:cNvSpPr txBox="1"/>
          <p:nvPr/>
        </p:nvSpPr>
        <p:spPr>
          <a:xfrm>
            <a:off x="5296754" y="4803382"/>
            <a:ext cx="2666744" cy="338554"/>
          </a:xfrm>
          <a:prstGeom prst="rect">
            <a:avLst/>
          </a:prstGeom>
          <a:noFill/>
        </p:spPr>
        <p:txBody>
          <a:bodyPr wrap="square">
            <a:spAutoFit/>
          </a:bodyPr>
          <a:lstStyle/>
          <a:p>
            <a:pPr algn="ctr"/>
            <a:r>
              <a:rPr kumimoji="1" lang="en-US" altLang="zh-CN" sz="1600" b="1" dirty="0">
                <a:solidFill>
                  <a:schemeClr val="accent1"/>
                </a:solidFill>
              </a:rPr>
              <a:t>Linux</a:t>
            </a:r>
            <a:r>
              <a:rPr kumimoji="1" lang="zh-CN" altLang="en-US" sz="1600" b="1" dirty="0">
                <a:solidFill>
                  <a:schemeClr val="accent1"/>
                </a:solidFill>
              </a:rPr>
              <a:t> </a:t>
            </a:r>
            <a:r>
              <a:rPr kumimoji="1" lang="en-US" altLang="zh-CN" sz="1600" b="1" dirty="0">
                <a:solidFill>
                  <a:schemeClr val="accent1"/>
                </a:solidFill>
              </a:rPr>
              <a:t>28</a:t>
            </a:r>
            <a:r>
              <a:rPr kumimoji="1" lang="zh-CN" altLang="en-US" sz="1600" b="1" dirty="0">
                <a:solidFill>
                  <a:schemeClr val="accent1"/>
                </a:solidFill>
              </a:rPr>
              <a:t>击退格键直接登录？</a:t>
            </a:r>
            <a:endParaRPr lang="zh-CN" altLang="en-US" sz="1600" b="1" dirty="0">
              <a:solidFill>
                <a:schemeClr val="accent1"/>
              </a:solidFill>
            </a:endParaRPr>
          </a:p>
        </p:txBody>
      </p:sp>
    </p:spTree>
    <p:extLst>
      <p:ext uri="{BB962C8B-B14F-4D97-AF65-F5344CB8AC3E}">
        <p14:creationId xmlns:p14="http://schemas.microsoft.com/office/powerpoint/2010/main" val="28684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a:t>Reason-2: For Profit (To Solve Problems)</a:t>
            </a:r>
            <a:endParaRPr kumimoji="1" lang="zh-CN" altLang="en-US" sz="3200" dirty="0"/>
          </a:p>
        </p:txBody>
      </p:sp>
      <p:sp>
        <p:nvSpPr>
          <p:cNvPr id="3" name="内容占位符 2"/>
          <p:cNvSpPr>
            <a:spLocks noGrp="1"/>
          </p:cNvSpPr>
          <p:nvPr>
            <p:ph idx="1"/>
          </p:nvPr>
        </p:nvSpPr>
        <p:spPr>
          <a:xfrm>
            <a:off x="457200" y="1333500"/>
            <a:ext cx="8229600" cy="4116287"/>
          </a:xfrm>
        </p:spPr>
        <p:txBody>
          <a:bodyPr>
            <a:normAutofit/>
          </a:bodyPr>
          <a:lstStyle/>
          <a:p>
            <a:r>
              <a:rPr kumimoji="1" lang="en-US" altLang="zh-CN" sz="2400" dirty="0"/>
              <a:t>System is</a:t>
            </a:r>
            <a:r>
              <a:rPr kumimoji="1" lang="zh-CN" altLang="en-US" sz="2400" dirty="0"/>
              <a:t> </a:t>
            </a:r>
            <a:r>
              <a:rPr kumimoji="1" lang="en-US" altLang="zh-CN" sz="2400" dirty="0"/>
              <a:t>low-level,</a:t>
            </a:r>
            <a:r>
              <a:rPr kumimoji="1" lang="zh-CN" altLang="en-US" sz="2400" dirty="0"/>
              <a:t> </a:t>
            </a:r>
            <a:r>
              <a:rPr kumimoji="1" lang="en-US" altLang="zh-CN" sz="2400" dirty="0"/>
              <a:t>under</a:t>
            </a:r>
            <a:r>
              <a:rPr kumimoji="1" lang="zh-CN" altLang="en-US" sz="2400" dirty="0"/>
              <a:t> </a:t>
            </a:r>
            <a:r>
              <a:rPr kumimoji="1" lang="en-US" altLang="zh-CN" sz="2400" dirty="0"/>
              <a:t>other</a:t>
            </a:r>
            <a:r>
              <a:rPr kumimoji="1" lang="zh-CN" altLang="en-US" sz="2400" dirty="0"/>
              <a:t> </a:t>
            </a:r>
            <a:r>
              <a:rPr kumimoji="1" lang="en-US" altLang="zh-CN" sz="2400" dirty="0"/>
              <a:t>components</a:t>
            </a:r>
          </a:p>
          <a:p>
            <a:pPr lvl="1"/>
            <a:r>
              <a:rPr kumimoji="1" lang="en-US" altLang="zh-CN" sz="2000" dirty="0">
                <a:solidFill>
                  <a:srgbClr val="C00000"/>
                </a:solidFill>
              </a:rPr>
              <a:t>New features</a:t>
            </a:r>
            <a:r>
              <a:rPr kumimoji="1" lang="en-US" altLang="zh-CN" sz="2000" dirty="0"/>
              <a:t>: migration, snapshot, replay, fault tolerant, etc.</a:t>
            </a:r>
          </a:p>
          <a:p>
            <a:pPr lvl="1"/>
            <a:r>
              <a:rPr kumimoji="1" lang="en-US" altLang="zh-CN" sz="2000" dirty="0">
                <a:solidFill>
                  <a:srgbClr val="C00000"/>
                </a:solidFill>
              </a:rPr>
              <a:t>Performance</a:t>
            </a:r>
            <a:r>
              <a:rPr kumimoji="1" lang="en-US" altLang="zh-CN" sz="2000" dirty="0"/>
              <a:t>: hardware features, kernel primitives, system-level profiling, consistency model, etc.</a:t>
            </a:r>
          </a:p>
          <a:p>
            <a:pPr lvl="1"/>
            <a:r>
              <a:rPr kumimoji="1" lang="en-US" altLang="zh-CN" sz="2000" dirty="0">
                <a:solidFill>
                  <a:srgbClr val="C00000"/>
                </a:solidFill>
              </a:rPr>
              <a:t>Security</a:t>
            </a:r>
            <a:r>
              <a:rPr kumimoji="1" lang="en-US" altLang="zh-CN" sz="2000" dirty="0"/>
              <a:t>: buffer overflow, ROP/JOP, side-channel, etc.</a:t>
            </a:r>
          </a:p>
          <a:p>
            <a:endParaRPr kumimoji="1" lang="en-US" altLang="zh-CN" sz="2400" dirty="0"/>
          </a:p>
          <a:p>
            <a:r>
              <a:rPr kumimoji="1" lang="en-US" altLang="zh-CN" sz="2400" dirty="0"/>
              <a:t>Chance to have a start-up</a:t>
            </a:r>
            <a:endParaRPr kumimoji="1" lang="zh-CN" altLang="en-US" sz="2400" dirty="0"/>
          </a:p>
        </p:txBody>
      </p:sp>
    </p:spTree>
    <p:extLst>
      <p:ext uri="{BB962C8B-B14F-4D97-AF65-F5344CB8AC3E}">
        <p14:creationId xmlns:p14="http://schemas.microsoft.com/office/powerpoint/2010/main" val="3299304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3D7D33-5DCC-5B4A-9CF3-A28A2F9E0579}"/>
              </a:ext>
            </a:extLst>
          </p:cNvPr>
          <p:cNvPicPr>
            <a:picLocks noChangeAspect="1"/>
          </p:cNvPicPr>
          <p:nvPr/>
        </p:nvPicPr>
        <p:blipFill>
          <a:blip r:embed="rId3"/>
          <a:stretch>
            <a:fillRect/>
          </a:stretch>
        </p:blipFill>
        <p:spPr>
          <a:xfrm>
            <a:off x="854603" y="482805"/>
            <a:ext cx="7290573" cy="1959624"/>
          </a:xfrm>
          <a:prstGeom prst="rect">
            <a:avLst/>
          </a:prstGeom>
        </p:spPr>
      </p:pic>
      <p:pic>
        <p:nvPicPr>
          <p:cNvPr id="2050" name="Picture 2" descr="Amazon Drivers Are Hanging Smartphones In Trees To Get More Work">
            <a:extLst>
              <a:ext uri="{FF2B5EF4-FFF2-40B4-BE49-F238E27FC236}">
                <a16:creationId xmlns:a16="http://schemas.microsoft.com/office/drawing/2014/main" id="{935887B9-9867-3240-96B3-84F0D5B83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2785492"/>
            <a:ext cx="3433387" cy="22830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DF3B56E-921A-CA45-B787-A806C33D91DC}"/>
              </a:ext>
            </a:extLst>
          </p:cNvPr>
          <p:cNvSpPr/>
          <p:nvPr/>
        </p:nvSpPr>
        <p:spPr>
          <a:xfrm>
            <a:off x="850484" y="2729050"/>
            <a:ext cx="3834898" cy="2462213"/>
          </a:xfrm>
          <a:prstGeom prst="rect">
            <a:avLst/>
          </a:prstGeom>
        </p:spPr>
        <p:txBody>
          <a:bodyPr wrap="square">
            <a:spAutoFit/>
          </a:bodyPr>
          <a:lstStyle/>
          <a:p>
            <a:r>
              <a:rPr lang="en" altLang="zh-CN" sz="1400" dirty="0">
                <a:latin typeface="Times New Roman" panose="02020603050405020304" pitchFamily="18" charset="0"/>
              </a:rPr>
              <a:t>Someone places several devices in a tree located close to the station where deliveries originate. Drivers in on the plot then sync their own phones with the ones in the tree and wait nearby for an order pickup. The reason for the odd placement, according to experts and people with direct knowledge of Amazon’s operations, is to take advantage of the handsets’ proximity to the station, combined with software that constantly monitors Amazon’s dispatch network, to get a split-second jump on competing drivers.</a:t>
            </a:r>
            <a:endParaRPr lang="en" altLang="zh-CN" sz="1400" dirty="0">
              <a:effectLst/>
            </a:endParaRPr>
          </a:p>
        </p:txBody>
      </p:sp>
    </p:spTree>
    <p:extLst>
      <p:ext uri="{BB962C8B-B14F-4D97-AF65-F5344CB8AC3E}">
        <p14:creationId xmlns:p14="http://schemas.microsoft.com/office/powerpoint/2010/main" val="169961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5A9FE5-AD4A-F94C-8398-5BB0C70F34C1}"/>
              </a:ext>
            </a:extLst>
          </p:cNvPr>
          <p:cNvSpPr>
            <a:spLocks noGrp="1"/>
          </p:cNvSpPr>
          <p:nvPr>
            <p:ph type="title"/>
          </p:nvPr>
        </p:nvSpPr>
        <p:spPr/>
        <p:txBody>
          <a:bodyPr/>
          <a:lstStyle/>
          <a:p>
            <a:r>
              <a:rPr lang="en-US" altLang="zh-CN" dirty="0"/>
              <a:t>14</a:t>
            </a:r>
            <a:r>
              <a:rPr lang="zh-CN" altLang="en-US" dirty="0"/>
              <a:t> </a:t>
            </a:r>
            <a:r>
              <a:rPr lang="en-US" altLang="zh-CN" dirty="0"/>
              <a:t>Properties</a:t>
            </a:r>
            <a:endParaRPr lang="zh-CN" altLang="en-US" dirty="0"/>
          </a:p>
        </p:txBody>
      </p:sp>
      <p:sp>
        <p:nvSpPr>
          <p:cNvPr id="4" name="文本占位符 3">
            <a:extLst>
              <a:ext uri="{FF2B5EF4-FFF2-40B4-BE49-F238E27FC236}">
                <a16:creationId xmlns:a16="http://schemas.microsoft.com/office/drawing/2014/main" id="{CBB2BF03-0F6D-844B-85EE-1D3E099C95C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3882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System: What &amp; Why</a:t>
            </a:r>
            <a:endParaRPr kumimoji="1" lang="zh-CN" altLang="en-US" dirty="0"/>
          </a:p>
        </p:txBody>
      </p:sp>
      <p:sp>
        <p:nvSpPr>
          <p:cNvPr id="5" name="文本占位符 4"/>
          <p:cNvSpPr>
            <a:spLocks noGrp="1"/>
          </p:cNvSpPr>
          <p:nvPr>
            <p:ph type="body" idx="1"/>
          </p:nvPr>
        </p:nvSpPr>
        <p:spPr/>
        <p:txBody>
          <a:bodyPr/>
          <a:lstStyle/>
          <a:p>
            <a:r>
              <a:rPr kumimoji="1" lang="en-US" altLang="zh-CN" dirty="0"/>
              <a:t>What is system? Why should I learn how to </a:t>
            </a:r>
            <a:r>
              <a:rPr kumimoji="1" lang="en-US" altLang="zh-CN" i="1" dirty="0"/>
              <a:t>think-in-system</a:t>
            </a:r>
            <a:r>
              <a:rPr kumimoji="1" lang="en-US" altLang="zh-CN" dirty="0"/>
              <a:t>?</a:t>
            </a:r>
            <a:endParaRPr kumimoji="1" lang="zh-CN" altLang="en-US" dirty="0"/>
          </a:p>
        </p:txBody>
      </p:sp>
    </p:spTree>
    <p:extLst>
      <p:ext uri="{BB962C8B-B14F-4D97-AF65-F5344CB8AC3E}">
        <p14:creationId xmlns:p14="http://schemas.microsoft.com/office/powerpoint/2010/main" val="280873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5A1DD4-A3E1-C243-A3E6-CEFB10D4A393}"/>
              </a:ext>
            </a:extLst>
          </p:cNvPr>
          <p:cNvSpPr>
            <a:spLocks noGrp="1"/>
          </p:cNvSpPr>
          <p:nvPr>
            <p:ph type="title"/>
          </p:nvPr>
        </p:nvSpPr>
        <p:spPr/>
        <p:txBody>
          <a:bodyPr/>
          <a:lstStyle/>
          <a:p>
            <a:r>
              <a:rPr lang="en-US" altLang="zh-CN" dirty="0"/>
              <a:t>14</a:t>
            </a:r>
            <a:r>
              <a:rPr lang="zh-CN" altLang="en-US" dirty="0"/>
              <a:t> </a:t>
            </a:r>
            <a:r>
              <a:rPr lang="en-US" altLang="zh-CN" dirty="0"/>
              <a:t>Properties</a:t>
            </a:r>
            <a:r>
              <a:rPr lang="zh-CN" altLang="en-US" dirty="0"/>
              <a:t> </a:t>
            </a:r>
            <a:r>
              <a:rPr lang="en-US" altLang="zh-CN" dirty="0"/>
              <a:t>of</a:t>
            </a:r>
            <a:r>
              <a:rPr lang="zh-CN" altLang="en-US" dirty="0"/>
              <a:t> </a:t>
            </a:r>
            <a:r>
              <a:rPr lang="en-US" altLang="zh-CN" dirty="0"/>
              <a:t>Computer</a:t>
            </a:r>
            <a:r>
              <a:rPr lang="zh-CN" altLang="en-US" dirty="0"/>
              <a:t> </a:t>
            </a:r>
            <a:r>
              <a:rPr lang="en-US" altLang="zh-CN" dirty="0"/>
              <a:t>Systems</a:t>
            </a:r>
            <a:endParaRPr lang="zh-CN" altLang="en-US" dirty="0"/>
          </a:p>
        </p:txBody>
      </p:sp>
      <p:sp>
        <p:nvSpPr>
          <p:cNvPr id="5" name="内容占位符 4">
            <a:extLst>
              <a:ext uri="{FF2B5EF4-FFF2-40B4-BE49-F238E27FC236}">
                <a16:creationId xmlns:a16="http://schemas.microsoft.com/office/drawing/2014/main" id="{7643F542-40F9-0042-972E-0CE331543DC1}"/>
              </a:ext>
            </a:extLst>
          </p:cNvPr>
          <p:cNvSpPr>
            <a:spLocks noGrp="1"/>
          </p:cNvSpPr>
          <p:nvPr>
            <p:ph idx="1"/>
          </p:nvPr>
        </p:nvSpPr>
        <p:spPr>
          <a:xfrm>
            <a:off x="457200" y="1333501"/>
            <a:ext cx="3898776" cy="3771636"/>
          </a:xfrm>
        </p:spPr>
        <p:txBody>
          <a:bodyPr>
            <a:normAutofit/>
          </a:bodyPr>
          <a:lstStyle/>
          <a:p>
            <a:pPr marL="514350" indent="-514350">
              <a:buFont typeface="+mj-lt"/>
              <a:buAutoNum type="arabicPeriod"/>
            </a:pPr>
            <a:r>
              <a:rPr lang="en-US" altLang="zh-CN" sz="2000" dirty="0"/>
              <a:t>Correctness</a:t>
            </a:r>
          </a:p>
          <a:p>
            <a:pPr marL="514350" indent="-514350">
              <a:buFont typeface="+mj-lt"/>
              <a:buAutoNum type="arabicPeriod"/>
            </a:pPr>
            <a:r>
              <a:rPr lang="en-US" altLang="zh-CN" sz="2000" dirty="0"/>
              <a:t>Latency</a:t>
            </a:r>
          </a:p>
          <a:p>
            <a:pPr marL="514350" indent="-514350">
              <a:buFont typeface="+mj-lt"/>
              <a:buAutoNum type="arabicPeriod"/>
            </a:pPr>
            <a:r>
              <a:rPr lang="en-US" altLang="zh-CN" sz="2000" dirty="0"/>
              <a:t>Throughput</a:t>
            </a:r>
          </a:p>
          <a:p>
            <a:pPr marL="514350" indent="-514350">
              <a:buFont typeface="+mj-lt"/>
              <a:buAutoNum type="arabicPeriod"/>
            </a:pPr>
            <a:r>
              <a:rPr lang="en-US" altLang="zh-CN" sz="2000" dirty="0"/>
              <a:t>Scalability </a:t>
            </a:r>
          </a:p>
          <a:p>
            <a:pPr marL="514350" indent="-514350">
              <a:buFont typeface="+mj-lt"/>
              <a:buAutoNum type="arabicPeriod"/>
            </a:pPr>
            <a:r>
              <a:rPr lang="en-US" altLang="zh-CN" sz="2000" dirty="0"/>
              <a:t>Performance</a:t>
            </a:r>
            <a:r>
              <a:rPr lang="zh-CN" altLang="en-US" sz="2000" dirty="0"/>
              <a:t> </a:t>
            </a:r>
            <a:r>
              <a:rPr lang="en-US" altLang="zh-CN" sz="2000" dirty="0"/>
              <a:t>Isolation</a:t>
            </a:r>
          </a:p>
          <a:p>
            <a:pPr marL="514350" indent="-514350">
              <a:buFont typeface="+mj-lt"/>
              <a:buAutoNum type="arabicPeriod"/>
            </a:pPr>
            <a:r>
              <a:rPr lang="en-US" altLang="zh-CN" sz="2000" dirty="0"/>
              <a:t>Utilization</a:t>
            </a:r>
          </a:p>
          <a:p>
            <a:pPr marL="514350" indent="-514350">
              <a:buFont typeface="+mj-lt"/>
              <a:buAutoNum type="arabicPeriod"/>
            </a:pPr>
            <a:r>
              <a:rPr lang="en-US" altLang="zh-CN" sz="2000" dirty="0"/>
              <a:t>Energy</a:t>
            </a:r>
            <a:r>
              <a:rPr lang="zh-CN" altLang="en-US" sz="2000" dirty="0"/>
              <a:t> </a:t>
            </a:r>
            <a:r>
              <a:rPr lang="en-US" altLang="zh-CN" sz="2000" dirty="0"/>
              <a:t>Efficiency</a:t>
            </a:r>
          </a:p>
        </p:txBody>
      </p:sp>
      <p:sp>
        <p:nvSpPr>
          <p:cNvPr id="7" name="内容占位符 4">
            <a:extLst>
              <a:ext uri="{FF2B5EF4-FFF2-40B4-BE49-F238E27FC236}">
                <a16:creationId xmlns:a16="http://schemas.microsoft.com/office/drawing/2014/main" id="{3C33EFAB-25EB-B640-9AB4-6EBF7FCB4929}"/>
              </a:ext>
            </a:extLst>
          </p:cNvPr>
          <p:cNvSpPr txBox="1">
            <a:spLocks/>
          </p:cNvSpPr>
          <p:nvPr/>
        </p:nvSpPr>
        <p:spPr>
          <a:xfrm>
            <a:off x="4788024" y="1333501"/>
            <a:ext cx="3898776"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DengXian"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startAt="8"/>
            </a:pPr>
            <a:r>
              <a:rPr lang="en-US" altLang="zh-CN" sz="1800" b="1" dirty="0">
                <a:latin typeface="+mn-lt"/>
                <a:ea typeface="+mn-ea"/>
              </a:rPr>
              <a:t>Consistency</a:t>
            </a:r>
          </a:p>
          <a:p>
            <a:pPr marL="514350" indent="-514350">
              <a:buFont typeface="+mj-lt"/>
              <a:buAutoNum type="arabicPeriod" startAt="8"/>
            </a:pPr>
            <a:r>
              <a:rPr lang="en-US" altLang="zh-CN" sz="1800" b="1" dirty="0">
                <a:latin typeface="+mn-lt"/>
                <a:ea typeface="+mn-ea"/>
              </a:rPr>
              <a:t>Fault</a:t>
            </a:r>
            <a:r>
              <a:rPr lang="zh-CN" altLang="en-US" sz="1800" b="1" dirty="0">
                <a:latin typeface="+mn-lt"/>
                <a:ea typeface="+mn-ea"/>
              </a:rPr>
              <a:t> </a:t>
            </a:r>
            <a:r>
              <a:rPr lang="en-US" altLang="zh-CN" sz="1800" b="1" dirty="0">
                <a:latin typeface="+mn-lt"/>
                <a:ea typeface="+mn-ea"/>
              </a:rPr>
              <a:t>Tolerance</a:t>
            </a:r>
          </a:p>
          <a:p>
            <a:pPr marL="514350" indent="-514350">
              <a:buFont typeface="+mj-lt"/>
              <a:buAutoNum type="arabicPeriod" startAt="8"/>
            </a:pPr>
            <a:r>
              <a:rPr lang="en-US" altLang="zh-CN" sz="1800" b="1" dirty="0">
                <a:latin typeface="+mn-lt"/>
                <a:ea typeface="+mn-ea"/>
              </a:rPr>
              <a:t>Security</a:t>
            </a:r>
          </a:p>
          <a:p>
            <a:pPr marL="514350" indent="-514350">
              <a:buFont typeface="+mj-lt"/>
              <a:buAutoNum type="arabicPeriod" startAt="8"/>
            </a:pPr>
            <a:r>
              <a:rPr lang="en-US" altLang="zh-CN" sz="1800" b="1" dirty="0">
                <a:latin typeface="+mn-lt"/>
                <a:ea typeface="+mn-ea"/>
              </a:rPr>
              <a:t>Privacy</a:t>
            </a:r>
          </a:p>
          <a:p>
            <a:pPr marL="514350" indent="-514350">
              <a:buFont typeface="+mj-lt"/>
              <a:buAutoNum type="arabicPeriod" startAt="8"/>
            </a:pPr>
            <a:r>
              <a:rPr lang="en-US" altLang="zh-CN" sz="1800" b="1" dirty="0">
                <a:latin typeface="+mn-lt"/>
                <a:ea typeface="+mn-ea"/>
              </a:rPr>
              <a:t>Trust</a:t>
            </a:r>
          </a:p>
          <a:p>
            <a:pPr marL="514350" indent="-514350">
              <a:buFont typeface="+mj-lt"/>
              <a:buAutoNum type="arabicPeriod" startAt="8"/>
            </a:pPr>
            <a:r>
              <a:rPr lang="en-US" altLang="zh-CN" sz="1800" b="1" dirty="0">
                <a:latin typeface="+mn-lt"/>
                <a:ea typeface="+mn-ea"/>
              </a:rPr>
              <a:t>Compatibility</a:t>
            </a:r>
          </a:p>
          <a:p>
            <a:pPr marL="514350" indent="-514350">
              <a:buFont typeface="+mj-lt"/>
              <a:buAutoNum type="arabicPeriod" startAt="8"/>
            </a:pPr>
            <a:r>
              <a:rPr lang="en-US" altLang="zh-CN" sz="1800" b="1" dirty="0">
                <a:latin typeface="+mn-lt"/>
                <a:ea typeface="+mn-ea"/>
              </a:rPr>
              <a:t>Usability</a:t>
            </a:r>
          </a:p>
        </p:txBody>
      </p:sp>
    </p:spTree>
    <p:extLst>
      <p:ext uri="{BB962C8B-B14F-4D97-AF65-F5344CB8AC3E}">
        <p14:creationId xmlns:p14="http://schemas.microsoft.com/office/powerpoint/2010/main" val="332584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D23FE-84F4-CC4D-8347-F730AD2A1C10}"/>
              </a:ext>
            </a:extLst>
          </p:cNvPr>
          <p:cNvSpPr>
            <a:spLocks noGrp="1"/>
          </p:cNvSpPr>
          <p:nvPr>
            <p:ph type="title"/>
          </p:nvPr>
        </p:nvSpPr>
        <p:spPr/>
        <p:txBody>
          <a:bodyPr/>
          <a:lstStyle/>
          <a:p>
            <a:r>
              <a:rPr kumimoji="1" lang="en-US" altLang="zh-CN" dirty="0"/>
              <a:t>Property-1:</a:t>
            </a:r>
            <a:r>
              <a:rPr kumimoji="1" lang="zh-CN" altLang="en-US" dirty="0"/>
              <a:t> </a:t>
            </a:r>
            <a:r>
              <a:rPr lang="en-US" altLang="zh-CN" dirty="0"/>
              <a:t>Correctness</a:t>
            </a:r>
            <a:endParaRPr kumimoji="1" lang="zh-CN" altLang="en-US" dirty="0"/>
          </a:p>
        </p:txBody>
      </p:sp>
      <p:sp>
        <p:nvSpPr>
          <p:cNvPr id="3" name="内容占位符 2">
            <a:extLst>
              <a:ext uri="{FF2B5EF4-FFF2-40B4-BE49-F238E27FC236}">
                <a16:creationId xmlns:a16="http://schemas.microsoft.com/office/drawing/2014/main" id="{C745B6B7-3B89-0641-97A3-A454CDC4E2D4}"/>
              </a:ext>
            </a:extLst>
          </p:cNvPr>
          <p:cNvSpPr>
            <a:spLocks noGrp="1"/>
          </p:cNvSpPr>
          <p:nvPr>
            <p:ph idx="1"/>
          </p:nvPr>
        </p:nvSpPr>
        <p:spPr>
          <a:xfrm>
            <a:off x="457200" y="1202202"/>
            <a:ext cx="8229600" cy="3698741"/>
          </a:xfrm>
        </p:spPr>
        <p:txBody>
          <a:bodyPr/>
          <a:lstStyle/>
          <a:p>
            <a:r>
              <a:rPr kumimoji="1" lang="en-US" altLang="zh-CN" sz="2000" dirty="0"/>
              <a:t>Seems straightforward </a:t>
            </a:r>
          </a:p>
          <a:p>
            <a:r>
              <a:rPr kumimoji="1" lang="en-US" altLang="zh-CN" sz="2000" dirty="0"/>
              <a:t>But correctness</a:t>
            </a:r>
            <a:r>
              <a:rPr kumimoji="1" lang="zh-CN" altLang="en-US" sz="2000" dirty="0"/>
              <a:t> </a:t>
            </a:r>
            <a:r>
              <a:rPr kumimoji="1" lang="en-US" altLang="zh-CN" sz="2000" dirty="0"/>
              <a:t>is</a:t>
            </a:r>
            <a:r>
              <a:rPr kumimoji="1" lang="zh-CN" altLang="en-US" sz="2000" dirty="0"/>
              <a:t> </a:t>
            </a:r>
            <a:r>
              <a:rPr kumimoji="1" lang="en-US" altLang="zh-CN" sz="2000" dirty="0"/>
              <a:t>hard</a:t>
            </a:r>
            <a:r>
              <a:rPr kumimoji="1" lang="zh-CN" altLang="en-US" sz="2000" dirty="0"/>
              <a:t> </a:t>
            </a:r>
            <a:r>
              <a:rPr kumimoji="1" lang="en-US" altLang="zh-CN" sz="2000" dirty="0"/>
              <a:t>to</a:t>
            </a:r>
            <a:r>
              <a:rPr kumimoji="1" lang="zh-CN" altLang="en-US" sz="2000" dirty="0"/>
              <a:t> </a:t>
            </a:r>
            <a:r>
              <a:rPr kumimoji="1" lang="en-US" altLang="zh-CN" sz="2000" dirty="0"/>
              <a:t>define</a:t>
            </a:r>
          </a:p>
          <a:p>
            <a:pPr lvl="1"/>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describe</a:t>
            </a:r>
            <a:r>
              <a:rPr kumimoji="1" lang="zh-CN" altLang="en-US" sz="2000" dirty="0"/>
              <a:t> </a:t>
            </a:r>
            <a:r>
              <a:rPr kumimoji="1" lang="en-US" altLang="zh-CN" sz="2000" dirty="0"/>
              <a:t>the</a:t>
            </a:r>
            <a:r>
              <a:rPr kumimoji="1" lang="zh-CN" altLang="en-US" sz="2000" dirty="0"/>
              <a:t> </a:t>
            </a:r>
            <a:r>
              <a:rPr kumimoji="1" lang="en-US" altLang="zh-CN" sz="2000" dirty="0"/>
              <a:t>functionalities</a:t>
            </a:r>
            <a:r>
              <a:rPr kumimoji="1" lang="zh-CN" altLang="en-US" sz="2000" dirty="0"/>
              <a:t> </a:t>
            </a:r>
            <a:r>
              <a:rPr kumimoji="1" lang="en-US" altLang="zh-CN" sz="2000" dirty="0"/>
              <a:t>of</a:t>
            </a:r>
            <a:r>
              <a:rPr kumimoji="1" lang="zh-CN" altLang="en-US" sz="2000" dirty="0"/>
              <a:t> </a:t>
            </a:r>
            <a:r>
              <a:rPr kumimoji="1" lang="en-US" altLang="zh-CN" sz="2000" dirty="0"/>
              <a:t>your</a:t>
            </a:r>
            <a:r>
              <a:rPr kumimoji="1" lang="zh-CN" altLang="en-US" sz="2000" dirty="0"/>
              <a:t> </a:t>
            </a:r>
            <a:r>
              <a:rPr kumimoji="1" lang="en-US" altLang="zh-CN" sz="2000" dirty="0"/>
              <a:t>code?</a:t>
            </a:r>
            <a:endParaRPr kumimoji="1" lang="zh-CN" altLang="en-US" sz="2000" dirty="0"/>
          </a:p>
        </p:txBody>
      </p:sp>
      <p:pic>
        <p:nvPicPr>
          <p:cNvPr id="5" name="图片 4">
            <a:extLst>
              <a:ext uri="{FF2B5EF4-FFF2-40B4-BE49-F238E27FC236}">
                <a16:creationId xmlns:a16="http://schemas.microsoft.com/office/drawing/2014/main" id="{714408D6-458A-BC48-9A18-78E6ED516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4048" y="3465981"/>
            <a:ext cx="7155904" cy="1655317"/>
          </a:xfrm>
          <a:prstGeom prst="rect">
            <a:avLst/>
          </a:prstGeom>
          <a:ln>
            <a:solidFill>
              <a:schemeClr val="bg1">
                <a:lumMod val="50000"/>
              </a:schemeClr>
            </a:solidFill>
          </a:ln>
        </p:spPr>
      </p:pic>
      <p:pic>
        <p:nvPicPr>
          <p:cNvPr id="6" name="图片 5">
            <a:extLst>
              <a:ext uri="{FF2B5EF4-FFF2-40B4-BE49-F238E27FC236}">
                <a16:creationId xmlns:a16="http://schemas.microsoft.com/office/drawing/2014/main" id="{CDC81EFF-04BE-A64F-BA3C-386C4894C7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9086" y="2713484"/>
            <a:ext cx="6825828" cy="548304"/>
          </a:xfrm>
          <a:prstGeom prst="rect">
            <a:avLst/>
          </a:prstGeom>
        </p:spPr>
      </p:pic>
      <p:sp>
        <p:nvSpPr>
          <p:cNvPr id="7" name="矩形 6">
            <a:extLst>
              <a:ext uri="{FF2B5EF4-FFF2-40B4-BE49-F238E27FC236}">
                <a16:creationId xmlns:a16="http://schemas.microsoft.com/office/drawing/2014/main" id="{B85B6DB7-6A7C-8B4D-BB64-38D332AB18E3}"/>
              </a:ext>
            </a:extLst>
          </p:cNvPr>
          <p:cNvSpPr/>
          <p:nvPr/>
        </p:nvSpPr>
        <p:spPr>
          <a:xfrm>
            <a:off x="1700808" y="5194193"/>
            <a:ext cx="5742384" cy="338554"/>
          </a:xfrm>
          <a:prstGeom prst="rect">
            <a:avLst/>
          </a:prstGeom>
        </p:spPr>
        <p:txBody>
          <a:bodyPr wrap="square">
            <a:spAutoFit/>
          </a:bodyPr>
          <a:lstStyle/>
          <a:p>
            <a:pPr algn="ctr"/>
            <a:r>
              <a:rPr lang="en" altLang="zh-CN" sz="1600" dirty="0">
                <a:solidFill>
                  <a:schemeClr val="tx1">
                    <a:lumMod val="50000"/>
                    <a:lumOff val="5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https://www.wired.com/story/its-not-a-bug-its-a-feature/</a:t>
            </a:r>
            <a:endParaRPr lang="zh-CN" altLang="en-US" sz="16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9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A</a:t>
            </a:r>
            <a:r>
              <a:rPr kumimoji="1" lang="zh-CN" altLang="en-US" dirty="0"/>
              <a:t> </a:t>
            </a:r>
            <a:r>
              <a:rPr kumimoji="1" lang="en-US" altLang="zh-CN" dirty="0"/>
              <a:t>Piece</a:t>
            </a:r>
            <a:r>
              <a:rPr kumimoji="1" lang="zh-CN" altLang="en-US" dirty="0"/>
              <a:t> </a:t>
            </a:r>
            <a:r>
              <a:rPr kumimoji="1" lang="en-US" altLang="zh-CN" dirty="0"/>
              <a:t>of</a:t>
            </a:r>
            <a:r>
              <a:rPr kumimoji="1" lang="zh-CN" altLang="en-US" dirty="0"/>
              <a:t> </a:t>
            </a:r>
            <a:r>
              <a:rPr kumimoji="1" lang="en-US" altLang="zh-CN" dirty="0"/>
              <a:t>Code,</a:t>
            </a:r>
            <a:r>
              <a:rPr kumimoji="1" lang="zh-CN" altLang="en-US" dirty="0"/>
              <a:t> </a:t>
            </a:r>
            <a:r>
              <a:rPr kumimoji="1" lang="en-US" altLang="zh-CN" dirty="0"/>
              <a:t>Seems</a:t>
            </a:r>
            <a:r>
              <a:rPr kumimoji="1" lang="zh-CN" altLang="en-US" dirty="0"/>
              <a:t> </a:t>
            </a:r>
            <a:r>
              <a:rPr kumimoji="1" lang="en-US" altLang="zh-CN" dirty="0"/>
              <a:t>Normal</a:t>
            </a:r>
            <a:endParaRPr kumimoji="1" lang="zh-CN"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5202" y="1485900"/>
            <a:ext cx="7820148" cy="29382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216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Undefined</a:t>
            </a:r>
            <a:r>
              <a:rPr kumimoji="1" lang="zh-CN" altLang="en-US" dirty="0"/>
              <a:t> </a:t>
            </a:r>
            <a:r>
              <a:rPr kumimoji="1" lang="en-US" altLang="zh-CN" dirty="0"/>
              <a:t>Behavior</a:t>
            </a:r>
            <a:endParaRPr kumimoji="1"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5114" y="1609166"/>
            <a:ext cx="8153772" cy="2785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0579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Isn’t</a:t>
            </a:r>
            <a:r>
              <a:rPr kumimoji="1" lang="zh-CN" altLang="en-US" dirty="0"/>
              <a:t> </a:t>
            </a:r>
            <a:r>
              <a:rPr kumimoji="1" lang="en-US" altLang="zh-CN" dirty="0"/>
              <a:t>it</a:t>
            </a:r>
            <a:r>
              <a:rPr kumimoji="1" lang="zh-CN" altLang="en-US" dirty="0"/>
              <a:t> </a:t>
            </a:r>
            <a:r>
              <a:rPr kumimoji="1" lang="en-US" altLang="zh-CN" dirty="0"/>
              <a:t>a</a:t>
            </a:r>
            <a:r>
              <a:rPr kumimoji="1" lang="zh-CN" altLang="en-US" dirty="0"/>
              <a:t> </a:t>
            </a:r>
            <a:r>
              <a:rPr kumimoji="1" lang="en-US" altLang="zh-CN" dirty="0"/>
              <a:t>bug</a:t>
            </a:r>
            <a:r>
              <a:rPr kumimoji="1" lang="zh-CN" altLang="en-US" dirty="0"/>
              <a:t> </a:t>
            </a:r>
            <a:r>
              <a:rPr kumimoji="1" lang="en-US" altLang="zh-CN" dirty="0"/>
              <a:t>of</a:t>
            </a:r>
            <a:r>
              <a:rPr kumimoji="1" lang="zh-CN" altLang="en-US" dirty="0"/>
              <a:t> </a:t>
            </a:r>
            <a:r>
              <a:rPr kumimoji="1" lang="en-US" altLang="zh-CN" dirty="0"/>
              <a:t>compilers?</a:t>
            </a:r>
            <a:endParaRPr kumimoji="1" lang="zh-CN" altLang="en-US" dirty="0"/>
          </a:p>
        </p:txBody>
      </p:sp>
      <p:sp>
        <p:nvSpPr>
          <p:cNvPr id="3" name="内容占位符 2"/>
          <p:cNvSpPr>
            <a:spLocks noGrp="1"/>
          </p:cNvSpPr>
          <p:nvPr>
            <p:ph idx="1"/>
          </p:nvPr>
        </p:nvSpPr>
        <p:spPr>
          <a:xfrm>
            <a:off x="482601" y="1424179"/>
            <a:ext cx="8032750" cy="3124962"/>
          </a:xfrm>
        </p:spPr>
        <p:txBody>
          <a:bodyPr>
            <a:normAutofit fontScale="77500" lnSpcReduction="20000"/>
          </a:bodyPr>
          <a:lstStyle/>
          <a:p>
            <a:r>
              <a:rPr kumimoji="1" lang="en-US" altLang="zh-CN" dirty="0"/>
              <a:t>A story: GCC bug #30475 (2007/01/15)</a:t>
            </a:r>
          </a:p>
          <a:p>
            <a:r>
              <a:rPr kumimoji="1" lang="en-US" altLang="zh-CN" dirty="0"/>
              <a:t>A GCC user</a:t>
            </a:r>
          </a:p>
          <a:p>
            <a:pPr lvl="1"/>
            <a:r>
              <a:rPr kumimoji="1" lang="en-US" altLang="zh-CN" dirty="0"/>
              <a:t>"This will create </a:t>
            </a:r>
            <a:r>
              <a:rPr kumimoji="1" lang="en-US" altLang="zh-CN" dirty="0">
                <a:solidFill>
                  <a:srgbClr val="C00000"/>
                </a:solidFill>
              </a:rPr>
              <a:t>MAJOR SECURITY ISSUES in ALL MANNER OF CODE</a:t>
            </a:r>
            <a:r>
              <a:rPr kumimoji="1" lang="en-US" altLang="zh-CN" dirty="0"/>
              <a:t>. I don’t care if your language lawyers tell you </a:t>
            </a:r>
            <a:r>
              <a:rPr kumimoji="1" lang="en-US" altLang="zh-CN" dirty="0" err="1"/>
              <a:t>gcc</a:t>
            </a:r>
            <a:r>
              <a:rPr kumimoji="1" lang="en-US" altLang="zh-CN" dirty="0"/>
              <a:t> is right. . . . </a:t>
            </a:r>
            <a:r>
              <a:rPr kumimoji="1" lang="en-US" altLang="zh-CN" dirty="0">
                <a:solidFill>
                  <a:srgbClr val="C00000"/>
                </a:solidFill>
              </a:rPr>
              <a:t>FIX THIS! NOW!</a:t>
            </a:r>
            <a:r>
              <a:rPr kumimoji="1" lang="en-US" altLang="zh-CN" dirty="0"/>
              <a:t>"</a:t>
            </a:r>
          </a:p>
          <a:p>
            <a:r>
              <a:rPr kumimoji="1" lang="en-US" altLang="zh-CN" dirty="0"/>
              <a:t>A GCC developer</a:t>
            </a:r>
          </a:p>
          <a:p>
            <a:pPr lvl="1"/>
            <a:r>
              <a:rPr kumimoji="1" lang="en-US" altLang="zh-CN" dirty="0"/>
              <a:t>"I am not joking, the C standard explicitly says signed integer overflow is undefined behavior. . . . </a:t>
            </a:r>
            <a:r>
              <a:rPr kumimoji="1" lang="en-US" altLang="zh-CN" dirty="0">
                <a:solidFill>
                  <a:schemeClr val="accent1"/>
                </a:solidFill>
              </a:rPr>
              <a:t>GCC is not going to change</a:t>
            </a:r>
            <a:r>
              <a:rPr kumimoji="1" lang="en-US" altLang="zh-CN" dirty="0"/>
              <a:t>."</a:t>
            </a:r>
          </a:p>
        </p:txBody>
      </p:sp>
      <p:sp>
        <p:nvSpPr>
          <p:cNvPr id="4" name="矩形 3"/>
          <p:cNvSpPr/>
          <p:nvPr/>
        </p:nvSpPr>
        <p:spPr>
          <a:xfrm>
            <a:off x="4327665" y="4918472"/>
            <a:ext cx="4219810" cy="300082"/>
          </a:xfrm>
          <a:prstGeom prst="rect">
            <a:avLst/>
          </a:prstGeom>
        </p:spPr>
        <p:txBody>
          <a:bodyPr wrap="none">
            <a:spAutoFit/>
          </a:bodyPr>
          <a:lstStyle/>
          <a:p>
            <a:r>
              <a:rPr lang="zh-CN" altLang="en-US" sz="1350" dirty="0">
                <a:solidFill>
                  <a:schemeClr val="tx1">
                    <a:lumMod val="50000"/>
                    <a:lumOff val="50000"/>
                  </a:schemeClr>
                </a:solidFill>
                <a:latin typeface="Microsoft YaHei UI Light" charset="0"/>
                <a:ea typeface="Microsoft YaHei UI Light" charset="0"/>
                <a:cs typeface="Microsoft YaHei UI Light" charset="0"/>
              </a:rPr>
              <a:t>http://gcc.gnu.org/bugzilla/show_bug.cgi?id=30475</a:t>
            </a:r>
          </a:p>
        </p:txBody>
      </p:sp>
    </p:spTree>
    <p:extLst>
      <p:ext uri="{BB962C8B-B14F-4D97-AF65-F5344CB8AC3E}">
        <p14:creationId xmlns:p14="http://schemas.microsoft.com/office/powerpoint/2010/main" val="875558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1AD9D-F6A1-AA41-96B7-0E5CD876C0B2}"/>
              </a:ext>
            </a:extLst>
          </p:cNvPr>
          <p:cNvSpPr>
            <a:spLocks noGrp="1"/>
          </p:cNvSpPr>
          <p:nvPr>
            <p:ph type="title"/>
          </p:nvPr>
        </p:nvSpPr>
        <p:spPr/>
        <p:txBody>
          <a:bodyPr/>
          <a:lstStyle/>
          <a:p>
            <a:r>
              <a:rPr kumimoji="1" lang="en-US" altLang="zh-CN" dirty="0"/>
              <a:t>Property-2:</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672454B7-95BA-5F41-B357-A6341717AD00}"/>
              </a:ext>
            </a:extLst>
          </p:cNvPr>
          <p:cNvSpPr>
            <a:spLocks noGrp="1"/>
          </p:cNvSpPr>
          <p:nvPr>
            <p:ph idx="1"/>
          </p:nvPr>
        </p:nvSpPr>
        <p:spPr>
          <a:xfrm>
            <a:off x="457200" y="1333501"/>
            <a:ext cx="8363272" cy="3771636"/>
          </a:xfrm>
        </p:spPr>
        <p:txBody>
          <a:bodyPr>
            <a:normAutofit/>
          </a:bodyPr>
          <a:lstStyle/>
          <a:p>
            <a:r>
              <a:rPr kumimoji="1" lang="en-US" altLang="zh-CN" sz="2000" dirty="0"/>
              <a:t>How fast can your program run? </a:t>
            </a:r>
          </a:p>
          <a:p>
            <a:r>
              <a:rPr kumimoji="1" lang="en-US" altLang="zh-CN" sz="2000" dirty="0"/>
              <a:t>Latency</a:t>
            </a:r>
            <a:r>
              <a:rPr kumimoji="1" lang="zh-CN" altLang="en-US" sz="2000" dirty="0"/>
              <a:t> </a:t>
            </a:r>
            <a:r>
              <a:rPr kumimoji="1" lang="en-US" altLang="zh-CN" sz="2000" dirty="0"/>
              <a:t>is</a:t>
            </a:r>
            <a:r>
              <a:rPr kumimoji="1" lang="zh-CN" altLang="en-US" sz="2000" dirty="0"/>
              <a:t> </a:t>
            </a:r>
            <a:r>
              <a:rPr kumimoji="1" lang="en-US" altLang="zh-CN" sz="2000" dirty="0"/>
              <a:t>hard</a:t>
            </a:r>
            <a:r>
              <a:rPr kumimoji="1" lang="zh-CN" altLang="en-US" sz="2000" dirty="0"/>
              <a:t> </a:t>
            </a:r>
            <a:r>
              <a:rPr kumimoji="1" lang="en-US" altLang="zh-CN" sz="2000" dirty="0"/>
              <a:t>to</a:t>
            </a:r>
            <a:r>
              <a:rPr kumimoji="1" lang="zh-CN" altLang="en-US" sz="2000" dirty="0"/>
              <a:t> </a:t>
            </a:r>
            <a:r>
              <a:rPr kumimoji="1" lang="en-US" altLang="zh-CN" sz="2000" dirty="0"/>
              <a:t>optimize,</a:t>
            </a:r>
            <a:r>
              <a:rPr kumimoji="1" lang="zh-CN" altLang="en-US" sz="2000" dirty="0"/>
              <a:t> </a:t>
            </a:r>
            <a:r>
              <a:rPr kumimoji="1" lang="en-US" altLang="zh-CN" sz="2000" dirty="0"/>
              <a:t>it</a:t>
            </a:r>
            <a:r>
              <a:rPr kumimoji="1" lang="zh-CN" altLang="en-US" sz="2000" dirty="0"/>
              <a:t> </a:t>
            </a:r>
            <a:r>
              <a:rPr kumimoji="1" lang="en-US" altLang="zh-CN" sz="2000" dirty="0"/>
              <a:t>has</a:t>
            </a:r>
            <a:r>
              <a:rPr kumimoji="1" lang="zh-CN" altLang="en-US" sz="2000" dirty="0"/>
              <a:t> </a:t>
            </a:r>
            <a:r>
              <a:rPr kumimoji="1" lang="en-US" altLang="zh-CN" sz="2000" dirty="0"/>
              <a:t>physical</a:t>
            </a:r>
            <a:r>
              <a:rPr kumimoji="1" lang="zh-CN" altLang="en-US" sz="2000" dirty="0"/>
              <a:t> </a:t>
            </a:r>
            <a:r>
              <a:rPr kumimoji="1" lang="en-US" altLang="zh-CN" sz="2000" dirty="0"/>
              <a:t>limitations</a:t>
            </a:r>
            <a:endParaRPr kumimoji="1" lang="zh-CN" altLang="en-US" sz="2000" dirty="0"/>
          </a:p>
        </p:txBody>
      </p:sp>
      <p:pic>
        <p:nvPicPr>
          <p:cNvPr id="4" name="图片 3">
            <a:extLst>
              <a:ext uri="{FF2B5EF4-FFF2-40B4-BE49-F238E27FC236}">
                <a16:creationId xmlns:a16="http://schemas.microsoft.com/office/drawing/2014/main" id="{EF4994FB-9A5F-9645-9588-5CAF4F72E1B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51720" y="2346506"/>
            <a:ext cx="5040560" cy="314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5945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755FD-F223-2747-A145-EF1575BC6BC3}"/>
              </a:ext>
            </a:extLst>
          </p:cNvPr>
          <p:cNvSpPr>
            <a:spLocks noGrp="1"/>
          </p:cNvSpPr>
          <p:nvPr>
            <p:ph type="title"/>
          </p:nvPr>
        </p:nvSpPr>
        <p:spPr/>
        <p:txBody>
          <a:bodyPr/>
          <a:lstStyle/>
          <a:p>
            <a:r>
              <a:rPr kumimoji="1" lang="en-US" altLang="zh-CN" dirty="0"/>
              <a:t>Property-3:</a:t>
            </a:r>
            <a:r>
              <a:rPr kumimoji="1" lang="zh-CN" altLang="en-US" dirty="0"/>
              <a:t> </a:t>
            </a:r>
            <a:r>
              <a:rPr kumimoji="1" lang="en-US" altLang="zh-CN" dirty="0"/>
              <a:t>Throughput</a:t>
            </a:r>
            <a:endParaRPr kumimoji="1" lang="zh-CN" altLang="en-US" dirty="0"/>
          </a:p>
        </p:txBody>
      </p:sp>
      <p:sp>
        <p:nvSpPr>
          <p:cNvPr id="3" name="内容占位符 2">
            <a:extLst>
              <a:ext uri="{FF2B5EF4-FFF2-40B4-BE49-F238E27FC236}">
                <a16:creationId xmlns:a16="http://schemas.microsoft.com/office/drawing/2014/main" id="{31A8AB47-EB5D-D742-9A5D-518ACB4FC408}"/>
              </a:ext>
            </a:extLst>
          </p:cNvPr>
          <p:cNvSpPr>
            <a:spLocks noGrp="1"/>
          </p:cNvSpPr>
          <p:nvPr>
            <p:ph idx="1"/>
          </p:nvPr>
        </p:nvSpPr>
        <p:spPr/>
        <p:txBody>
          <a:bodyPr/>
          <a:lstStyle/>
          <a:p>
            <a:r>
              <a:rPr kumimoji="1" lang="en-US" altLang="zh-CN" dirty="0"/>
              <a:t>7nm</a:t>
            </a:r>
            <a:r>
              <a:rPr kumimoji="1" lang="zh-CN" altLang="en-US" dirty="0"/>
              <a:t> </a:t>
            </a:r>
            <a:r>
              <a:rPr kumimoji="1" lang="en-US" altLang="zh-CN" dirty="0"/>
              <a:t>→</a:t>
            </a:r>
            <a:r>
              <a:rPr kumimoji="1" lang="zh-CN" altLang="en-US" dirty="0"/>
              <a:t> </a:t>
            </a:r>
            <a:r>
              <a:rPr kumimoji="1" lang="en-US" altLang="zh-CN" dirty="0"/>
              <a:t>5nm</a:t>
            </a:r>
            <a:r>
              <a:rPr kumimoji="1" lang="zh-CN" altLang="en-US" dirty="0"/>
              <a:t> </a:t>
            </a:r>
            <a:r>
              <a:rPr kumimoji="1" lang="en-US" altLang="zh-CN" dirty="0"/>
              <a:t>→</a:t>
            </a:r>
            <a:r>
              <a:rPr kumimoji="1" lang="zh-CN" altLang="en-US" dirty="0"/>
              <a:t> </a:t>
            </a:r>
            <a:r>
              <a:rPr kumimoji="1" lang="en-US" altLang="zh-CN" dirty="0"/>
              <a:t>3nm</a:t>
            </a:r>
            <a:r>
              <a:rPr kumimoji="1" lang="zh-CN" altLang="en-US" dirty="0"/>
              <a:t> </a:t>
            </a:r>
            <a:r>
              <a:rPr kumimoji="1" lang="en-US" altLang="zh-CN" dirty="0"/>
              <a:t>→</a:t>
            </a:r>
            <a:r>
              <a:rPr kumimoji="1" lang="zh-CN" altLang="en-US" dirty="0"/>
              <a:t> </a:t>
            </a:r>
            <a:r>
              <a:rPr kumimoji="1" lang="en-US" altLang="zh-CN" dirty="0"/>
              <a:t>2nm...</a:t>
            </a:r>
            <a:r>
              <a:rPr kumimoji="1" lang="zh-CN" altLang="en-US" dirty="0"/>
              <a:t> </a:t>
            </a:r>
            <a:r>
              <a:rPr kumimoji="1" lang="en-US" altLang="zh-CN" dirty="0"/>
              <a:t>what's</a:t>
            </a:r>
            <a:r>
              <a:rPr kumimoji="1" lang="zh-CN" altLang="en-US" dirty="0"/>
              <a:t> </a:t>
            </a:r>
            <a:r>
              <a:rPr kumimoji="1" lang="en-US" altLang="zh-CN" dirty="0"/>
              <a:t>next?</a:t>
            </a:r>
          </a:p>
          <a:p>
            <a:r>
              <a:rPr kumimoji="1" lang="en-US" altLang="zh-CN" dirty="0"/>
              <a:t>Once</a:t>
            </a:r>
            <a:r>
              <a:rPr kumimoji="1" lang="zh-CN" altLang="en-US" dirty="0"/>
              <a:t> </a:t>
            </a:r>
            <a:r>
              <a:rPr kumimoji="1" lang="en-US" altLang="zh-CN" dirty="0"/>
              <a:t>stop</a:t>
            </a:r>
            <a:r>
              <a:rPr kumimoji="1" lang="zh-CN" altLang="en-US" dirty="0"/>
              <a:t> </a:t>
            </a:r>
            <a:r>
              <a:rPr kumimoji="1" lang="en-US" altLang="zh-CN" dirty="0"/>
              <a:t>getting</a:t>
            </a:r>
            <a:r>
              <a:rPr kumimoji="1" lang="zh-CN" altLang="en-US" dirty="0"/>
              <a:t> </a:t>
            </a:r>
            <a:r>
              <a:rPr kumimoji="1" lang="en-US" altLang="zh-CN" dirty="0"/>
              <a:t>smaller,</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to</a:t>
            </a:r>
            <a:r>
              <a:rPr kumimoji="1" lang="zh-CN" altLang="en-US" dirty="0"/>
              <a:t> </a:t>
            </a:r>
            <a:r>
              <a:rPr kumimoji="1" lang="en-US" altLang="zh-CN" dirty="0"/>
              <a:t>go</a:t>
            </a:r>
            <a:r>
              <a:rPr kumimoji="1" lang="zh-CN" altLang="en-US" dirty="0"/>
              <a:t> </a:t>
            </a:r>
            <a:r>
              <a:rPr kumimoji="1" lang="en-US" altLang="zh-CN" dirty="0"/>
              <a:t>bigger</a:t>
            </a:r>
            <a:endParaRPr kumimoji="1" lang="zh-CN" altLang="en-US" dirty="0"/>
          </a:p>
        </p:txBody>
      </p:sp>
      <p:pic>
        <p:nvPicPr>
          <p:cNvPr id="5" name="图片 4">
            <a:extLst>
              <a:ext uri="{FF2B5EF4-FFF2-40B4-BE49-F238E27FC236}">
                <a16:creationId xmlns:a16="http://schemas.microsoft.com/office/drawing/2014/main" id="{B2A221DA-9287-3F43-84CC-BEF9FEE160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608" y="3041485"/>
            <a:ext cx="6732240" cy="2063652"/>
          </a:xfrm>
          <a:prstGeom prst="rect">
            <a:avLst/>
          </a:prstGeom>
          <a:ln>
            <a:solidFill>
              <a:schemeClr val="bg1">
                <a:lumMod val="50000"/>
              </a:schemeClr>
            </a:solidFill>
          </a:ln>
        </p:spPr>
      </p:pic>
    </p:spTree>
    <p:extLst>
      <p:ext uri="{BB962C8B-B14F-4D97-AF65-F5344CB8AC3E}">
        <p14:creationId xmlns:p14="http://schemas.microsoft.com/office/powerpoint/2010/main" val="54008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8EEA-65CC-8B4D-9D2E-BE5177231005}"/>
              </a:ext>
            </a:extLst>
          </p:cNvPr>
          <p:cNvSpPr>
            <a:spLocks noGrp="1"/>
          </p:cNvSpPr>
          <p:nvPr>
            <p:ph type="title"/>
          </p:nvPr>
        </p:nvSpPr>
        <p:spPr/>
        <p:txBody>
          <a:bodyPr/>
          <a:lstStyle/>
          <a:p>
            <a:r>
              <a:rPr kumimoji="1" lang="en-US" altLang="zh-CN" dirty="0"/>
              <a:t>Property-4:</a:t>
            </a:r>
            <a:r>
              <a:rPr kumimoji="1" lang="zh-CN" altLang="en-US" dirty="0"/>
              <a:t> </a:t>
            </a:r>
            <a:r>
              <a:rPr kumimoji="1" lang="en-US" altLang="zh-CN" dirty="0"/>
              <a:t>Scalability</a:t>
            </a:r>
            <a:endParaRPr kumimoji="1" lang="zh-CN" altLang="en-US" dirty="0"/>
          </a:p>
        </p:txBody>
      </p:sp>
      <p:pic>
        <p:nvPicPr>
          <p:cNvPr id="4" name="Picture 17">
            <a:extLst>
              <a:ext uri="{FF2B5EF4-FFF2-40B4-BE49-F238E27FC236}">
                <a16:creationId xmlns:a16="http://schemas.microsoft.com/office/drawing/2014/main" id="{122244A0-25F0-1D4E-80DF-4222A048816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31640" y="1356947"/>
            <a:ext cx="6157216" cy="4104811"/>
          </a:xfrm>
          <a:prstGeom prst="rect">
            <a:avLst/>
          </a:prstGeom>
        </p:spPr>
      </p:pic>
      <p:cxnSp>
        <p:nvCxnSpPr>
          <p:cNvPr id="5" name="Straight Arrow Connector 11">
            <a:extLst>
              <a:ext uri="{FF2B5EF4-FFF2-40B4-BE49-F238E27FC236}">
                <a16:creationId xmlns:a16="http://schemas.microsoft.com/office/drawing/2014/main" id="{A6EE6AEE-7831-0D45-AB29-6ECF85AB6F25}"/>
              </a:ext>
            </a:extLst>
          </p:cNvPr>
          <p:cNvCxnSpPr>
            <a:cxnSpLocks/>
          </p:cNvCxnSpPr>
          <p:nvPr/>
        </p:nvCxnSpPr>
        <p:spPr>
          <a:xfrm flipV="1">
            <a:off x="2339752" y="1489348"/>
            <a:ext cx="3793805" cy="3265905"/>
          </a:xfrm>
          <a:prstGeom prst="straightConnector1">
            <a:avLst/>
          </a:prstGeom>
          <a:ln w="38100">
            <a:solidFill>
              <a:srgbClr val="0096FF"/>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68ECA85-7189-704C-AD81-75567B5BD3F0}"/>
              </a:ext>
            </a:extLst>
          </p:cNvPr>
          <p:cNvSpPr txBox="1"/>
          <p:nvPr/>
        </p:nvSpPr>
        <p:spPr>
          <a:xfrm>
            <a:off x="6133557" y="1089238"/>
            <a:ext cx="2746648" cy="400110"/>
          </a:xfrm>
          <a:prstGeom prst="rect">
            <a:avLst/>
          </a:prstGeom>
          <a:noFill/>
        </p:spPr>
        <p:txBody>
          <a:bodyPr wrap="square" rtlCol="0">
            <a:spAutoFit/>
          </a:bodyPr>
          <a:lstStyle/>
          <a:p>
            <a:r>
              <a:rPr kumimoji="1" lang="en-US" altLang="zh-CN" sz="2000" dirty="0">
                <a:solidFill>
                  <a:srgbClr val="0096FF"/>
                </a:solidFill>
                <a:latin typeface="Arial" panose="020B0604020202020204" pitchFamily="34" charset="0"/>
                <a:cs typeface="Arial" panose="020B0604020202020204" pitchFamily="34" charset="0"/>
              </a:rPr>
              <a:t>Ideal</a:t>
            </a:r>
            <a:r>
              <a:rPr kumimoji="1" lang="zh-CN" altLang="en-US" sz="2000" dirty="0">
                <a:solidFill>
                  <a:srgbClr val="0096FF"/>
                </a:solidFill>
                <a:latin typeface="Arial" panose="020B0604020202020204" pitchFamily="34" charset="0"/>
                <a:cs typeface="Arial" panose="020B0604020202020204" pitchFamily="34" charset="0"/>
              </a:rPr>
              <a:t> </a:t>
            </a:r>
            <a:r>
              <a:rPr kumimoji="1" lang="en-US" altLang="zh-CN" sz="2000" dirty="0">
                <a:solidFill>
                  <a:srgbClr val="0096FF"/>
                </a:solidFill>
                <a:latin typeface="Arial" panose="020B0604020202020204" pitchFamily="34" charset="0"/>
                <a:cs typeface="Arial" panose="020B0604020202020204" pitchFamily="34" charset="0"/>
              </a:rPr>
              <a:t>performance</a:t>
            </a:r>
            <a:endParaRPr kumimoji="1" lang="zh-CN" altLang="en-US" sz="2000" dirty="0">
              <a:solidFill>
                <a:srgbClr val="0096FF"/>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39A3D41-D078-4349-B14E-DB079E26B412}"/>
              </a:ext>
            </a:extLst>
          </p:cNvPr>
          <p:cNvSpPr txBox="1"/>
          <p:nvPr/>
        </p:nvSpPr>
        <p:spPr>
          <a:xfrm>
            <a:off x="7236296" y="4225652"/>
            <a:ext cx="2746648" cy="707886"/>
          </a:xfrm>
          <a:prstGeom prst="rect">
            <a:avLst/>
          </a:prstGeom>
          <a:noFill/>
        </p:spPr>
        <p:txBody>
          <a:bodyPr wrap="square" rtlCol="0">
            <a:spAutoFit/>
          </a:bodyPr>
          <a:lstStyle/>
          <a:p>
            <a:r>
              <a:rPr kumimoji="1" lang="en-US" altLang="zh-CN" sz="2000" dirty="0">
                <a:solidFill>
                  <a:srgbClr val="0096FF"/>
                </a:solidFill>
                <a:latin typeface="Arial" panose="020B0604020202020204" pitchFamily="34" charset="0"/>
                <a:cs typeface="Arial" panose="020B0604020202020204" pitchFamily="34" charset="0"/>
              </a:rPr>
              <a:t>Real</a:t>
            </a:r>
          </a:p>
          <a:p>
            <a:r>
              <a:rPr kumimoji="1" lang="en-US" altLang="zh-CN" sz="2000" dirty="0">
                <a:solidFill>
                  <a:srgbClr val="0096FF"/>
                </a:solidFill>
                <a:latin typeface="Arial" panose="020B0604020202020204" pitchFamily="34" charset="0"/>
                <a:cs typeface="Arial" panose="020B0604020202020204" pitchFamily="34" charset="0"/>
              </a:rPr>
              <a:t>performance</a:t>
            </a:r>
            <a:endParaRPr kumimoji="1" lang="zh-CN" altLang="en-US" sz="2000" dirty="0">
              <a:solidFill>
                <a:srgbClr val="009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07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1486-D24C-658F-5084-A26DC8992FA5}"/>
              </a:ext>
            </a:extLst>
          </p:cNvPr>
          <p:cNvSpPr>
            <a:spLocks noGrp="1"/>
          </p:cNvSpPr>
          <p:nvPr>
            <p:ph type="title"/>
          </p:nvPr>
        </p:nvSpPr>
        <p:spPr/>
        <p:txBody>
          <a:bodyPr/>
          <a:lstStyle/>
          <a:p>
            <a:r>
              <a:rPr kumimoji="1" lang="en-US" altLang="zh-CN" dirty="0"/>
              <a:t>Question: is scale always good? </a:t>
            </a:r>
            <a:endParaRPr kumimoji="1" lang="zh-CN" altLang="en-US" dirty="0"/>
          </a:p>
        </p:txBody>
      </p:sp>
      <p:sp>
        <p:nvSpPr>
          <p:cNvPr id="4" name="灯片编号占位符 3">
            <a:extLst>
              <a:ext uri="{FF2B5EF4-FFF2-40B4-BE49-F238E27FC236}">
                <a16:creationId xmlns:a16="http://schemas.microsoft.com/office/drawing/2014/main" id="{BB087A3B-9163-2BE9-9EE5-BFCF2C69AAB2}"/>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pic>
        <p:nvPicPr>
          <p:cNvPr id="5" name="内容占位符 5" descr="表格&#10;&#10;描述已自动生成">
            <a:extLst>
              <a:ext uri="{FF2B5EF4-FFF2-40B4-BE49-F238E27FC236}">
                <a16:creationId xmlns:a16="http://schemas.microsoft.com/office/drawing/2014/main" id="{CDB46C6E-722D-ADC6-D8CB-6D658B38A2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239875"/>
            <a:ext cx="5617194" cy="3946519"/>
          </a:xfrm>
        </p:spPr>
      </p:pic>
    </p:spTree>
    <p:extLst>
      <p:ext uri="{BB962C8B-B14F-4D97-AF65-F5344CB8AC3E}">
        <p14:creationId xmlns:p14="http://schemas.microsoft.com/office/powerpoint/2010/main" val="1952916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A02BE-E6A2-14A9-6802-16FD34976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15A192E-3A54-340B-C272-7CF38DEE00C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91D0D2AF-CCFE-6CCA-FEF6-615141D97E8B}"/>
              </a:ext>
            </a:extLst>
          </p:cNvPr>
          <p:cNvSpPr>
            <a:spLocks noGrp="1"/>
          </p:cNvSpPr>
          <p:nvPr>
            <p:ph type="sldNum" sz="quarter" idx="12"/>
          </p:nvPr>
        </p:nvSpPr>
        <p:spPr/>
        <p:txBody>
          <a:bodyPr/>
          <a:lstStyle/>
          <a:p>
            <a:fld id="{ADE361C3-C043-4A6E-BDCE-8DA1E7D90A3B}" type="slidenum">
              <a:rPr lang="zh-CN" altLang="en-US" smtClean="0"/>
              <a:pPr/>
              <a:t>29</a:t>
            </a:fld>
            <a:endParaRPr lang="zh-CN" altLang="en-US" dirty="0"/>
          </a:p>
        </p:txBody>
      </p:sp>
      <p:pic>
        <p:nvPicPr>
          <p:cNvPr id="5" name="图片 4">
            <a:extLst>
              <a:ext uri="{FF2B5EF4-FFF2-40B4-BE49-F238E27FC236}">
                <a16:creationId xmlns:a16="http://schemas.microsoft.com/office/drawing/2014/main" id="{57F8484A-6C38-764D-D727-B3B2B3C0FBC0}"/>
              </a:ext>
            </a:extLst>
          </p:cNvPr>
          <p:cNvPicPr>
            <a:picLocks noChangeAspect="1"/>
          </p:cNvPicPr>
          <p:nvPr/>
        </p:nvPicPr>
        <p:blipFill>
          <a:blip r:embed="rId2"/>
          <a:stretch>
            <a:fillRect/>
          </a:stretch>
        </p:blipFill>
        <p:spPr>
          <a:xfrm>
            <a:off x="685800" y="54339"/>
            <a:ext cx="7772400" cy="5606321"/>
          </a:xfrm>
          <a:prstGeom prst="rect">
            <a:avLst/>
          </a:prstGeom>
        </p:spPr>
      </p:pic>
    </p:spTree>
    <p:extLst>
      <p:ext uri="{BB962C8B-B14F-4D97-AF65-F5344CB8AC3E}">
        <p14:creationId xmlns:p14="http://schemas.microsoft.com/office/powerpoint/2010/main" val="399381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 does</a:t>
            </a:r>
            <a:r>
              <a:rPr lang="zh-CN" altLang="en-US" dirty="0"/>
              <a:t> </a:t>
            </a:r>
            <a:r>
              <a:rPr lang="en-US" altLang="zh-CN" dirty="0"/>
              <a:t>"System"</a:t>
            </a:r>
            <a:r>
              <a:rPr lang="zh-CN" altLang="en-US" dirty="0"/>
              <a:t> </a:t>
            </a:r>
            <a:r>
              <a:rPr lang="en-US" altLang="zh-CN" dirty="0"/>
              <a:t>Mean?</a:t>
            </a:r>
            <a:endParaRPr lang="zh-CN" altLang="en-US" dirty="0"/>
          </a:p>
        </p:txBody>
      </p:sp>
      <p:sp>
        <p:nvSpPr>
          <p:cNvPr id="5" name="内容占位符 4"/>
          <p:cNvSpPr>
            <a:spLocks noGrp="1"/>
          </p:cNvSpPr>
          <p:nvPr>
            <p:ph idx="1"/>
          </p:nvPr>
        </p:nvSpPr>
        <p:spPr/>
        <p:txBody>
          <a:bodyPr>
            <a:normAutofit/>
          </a:bodyPr>
          <a:lstStyle/>
          <a:p>
            <a:r>
              <a:rPr lang="en-US" altLang="zh-CN" dirty="0">
                <a:solidFill>
                  <a:srgbClr val="C00000"/>
                </a:solidFill>
              </a:rPr>
              <a:t>1: Software</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hardware</a:t>
            </a:r>
          </a:p>
          <a:p>
            <a:pPr lvl="1"/>
            <a:r>
              <a:rPr lang="en-US" altLang="zh-CN" dirty="0"/>
              <a:t>Knowledge of OS, hardware, compiler, runtime, etc.</a:t>
            </a:r>
          </a:p>
          <a:p>
            <a:pPr lvl="1"/>
            <a:r>
              <a:rPr lang="en-US" altLang="zh-CN" dirty="0"/>
              <a:t>E.g., page table, TLB, file system</a:t>
            </a:r>
          </a:p>
          <a:p>
            <a:pPr lvl="1"/>
            <a:endParaRPr lang="en-US" altLang="zh-CN" dirty="0"/>
          </a:p>
          <a:p>
            <a:r>
              <a:rPr lang="en-US" altLang="zh-CN" dirty="0">
                <a:solidFill>
                  <a:srgbClr val="C00000"/>
                </a:solidFill>
              </a:rPr>
              <a:t>2: Way to think systematically</a:t>
            </a:r>
          </a:p>
          <a:p>
            <a:pPr lvl="1"/>
            <a:r>
              <a:rPr lang="en-US" altLang="zh-CN" dirty="0"/>
              <a:t>A way of analyzing and solving problems</a:t>
            </a:r>
          </a:p>
          <a:p>
            <a:pPr lvl="1"/>
            <a:r>
              <a:rPr lang="en-US" altLang="zh-CN" dirty="0"/>
              <a:t>E.g., system design principles</a:t>
            </a:r>
          </a:p>
          <a:p>
            <a:endParaRPr lang="zh-CN" altLang="en-US" dirty="0"/>
          </a:p>
        </p:txBody>
      </p:sp>
    </p:spTree>
    <p:extLst>
      <p:ext uri="{BB962C8B-B14F-4D97-AF65-F5344CB8AC3E}">
        <p14:creationId xmlns:p14="http://schemas.microsoft.com/office/powerpoint/2010/main" val="387161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8053F-F70F-A944-A0CF-4C2212F16197}"/>
              </a:ext>
            </a:extLst>
          </p:cNvPr>
          <p:cNvSpPr>
            <a:spLocks noGrp="1"/>
          </p:cNvSpPr>
          <p:nvPr>
            <p:ph type="title"/>
          </p:nvPr>
        </p:nvSpPr>
        <p:spPr/>
        <p:txBody>
          <a:bodyPr>
            <a:normAutofit/>
          </a:bodyPr>
          <a:lstStyle/>
          <a:p>
            <a:r>
              <a:rPr kumimoji="1" lang="en-US" altLang="zh-CN" dirty="0"/>
              <a:t>Property-5:</a:t>
            </a:r>
            <a:r>
              <a:rPr kumimoji="1" lang="zh-CN" altLang="en-US" dirty="0"/>
              <a:t> </a:t>
            </a:r>
            <a:r>
              <a:rPr lang="en-US" altLang="zh-CN" dirty="0"/>
              <a:t>Utilization</a:t>
            </a:r>
            <a:endParaRPr kumimoji="1" lang="zh-CN" altLang="en-US" dirty="0"/>
          </a:p>
        </p:txBody>
      </p:sp>
      <p:pic>
        <p:nvPicPr>
          <p:cNvPr id="4" name="图片 3">
            <a:extLst>
              <a:ext uri="{FF2B5EF4-FFF2-40B4-BE49-F238E27FC236}">
                <a16:creationId xmlns:a16="http://schemas.microsoft.com/office/drawing/2014/main" id="{18268D57-1199-104F-98F0-1AEC8E0ED00E}"/>
              </a:ext>
            </a:extLst>
          </p:cNvPr>
          <p:cNvPicPr>
            <a:picLocks noChangeAspect="1"/>
          </p:cNvPicPr>
          <p:nvPr/>
        </p:nvPicPr>
        <p:blipFill>
          <a:blip r:embed="rId2"/>
          <a:stretch>
            <a:fillRect/>
          </a:stretch>
        </p:blipFill>
        <p:spPr>
          <a:xfrm>
            <a:off x="692150" y="1561969"/>
            <a:ext cx="7759700" cy="3314700"/>
          </a:xfrm>
          <a:prstGeom prst="rect">
            <a:avLst/>
          </a:prstGeom>
        </p:spPr>
      </p:pic>
      <p:sp>
        <p:nvSpPr>
          <p:cNvPr id="5" name="矩形 4">
            <a:extLst>
              <a:ext uri="{FF2B5EF4-FFF2-40B4-BE49-F238E27FC236}">
                <a16:creationId xmlns:a16="http://schemas.microsoft.com/office/drawing/2014/main" id="{47397031-D5EE-4D4F-86E4-A412E7B8F5E8}"/>
              </a:ext>
            </a:extLst>
          </p:cNvPr>
          <p:cNvSpPr/>
          <p:nvPr/>
        </p:nvSpPr>
        <p:spPr>
          <a:xfrm>
            <a:off x="908983" y="5116802"/>
            <a:ext cx="7326043" cy="338554"/>
          </a:xfrm>
          <a:prstGeom prst="rect">
            <a:avLst/>
          </a:prstGeom>
        </p:spPr>
        <p:txBody>
          <a:bodyPr wrap="none">
            <a:spAutoFit/>
          </a:bodyPr>
          <a:lstStyle/>
          <a:p>
            <a:pPr algn="ctr"/>
            <a:r>
              <a:rPr lang="zh-CN" altLang="en-US" sz="1600" dirty="0">
                <a:solidFill>
                  <a:schemeClr val="tx1">
                    <a:lumMod val="50000"/>
                    <a:lumOff val="50000"/>
                  </a:schemeClr>
                </a:solidFill>
                <a:latin typeface="DengXian" panose="02010600030101010101" pitchFamily="2" charset="-122"/>
                <a:ea typeface="DengXian" panose="02010600030101010101" pitchFamily="2" charset="-122"/>
              </a:rPr>
              <a:t>数据来源：“数据中心成本与利用率现状分析”</a:t>
            </a:r>
            <a:r>
              <a:rPr lang="en-US" altLang="zh-CN" sz="1600" dirty="0">
                <a:solidFill>
                  <a:schemeClr val="tx1">
                    <a:lumMod val="50000"/>
                    <a:lumOff val="50000"/>
                  </a:schemeClr>
                </a:solidFill>
                <a:latin typeface="DengXian" panose="02010600030101010101" pitchFamily="2" charset="-122"/>
                <a:ea typeface="DengXian" panose="02010600030101010101" pitchFamily="2" charset="-122"/>
              </a:rPr>
              <a:t>,</a:t>
            </a:r>
            <a:r>
              <a:rPr lang="zh-CN" altLang="en-US" sz="1600" dirty="0">
                <a:solidFill>
                  <a:schemeClr val="tx1">
                    <a:lumMod val="50000"/>
                    <a:lumOff val="50000"/>
                  </a:schemeClr>
                </a:solidFill>
                <a:latin typeface="DengXian" panose="02010600030101010101" pitchFamily="2" charset="-122"/>
                <a:ea typeface="DengXian" panose="02010600030101010101" pitchFamily="2" charset="-122"/>
              </a:rPr>
              <a:t> 中国计算机学会通讯，</a:t>
            </a:r>
            <a:r>
              <a:rPr lang="en-US" altLang="zh-CN" sz="1600" dirty="0">
                <a:solidFill>
                  <a:schemeClr val="tx1">
                    <a:lumMod val="50000"/>
                    <a:lumOff val="50000"/>
                  </a:schemeClr>
                </a:solidFill>
                <a:latin typeface="DengXian" panose="02010600030101010101" pitchFamily="2" charset="-122"/>
                <a:ea typeface="DengXian" panose="02010600030101010101" pitchFamily="2" charset="-122"/>
              </a:rPr>
              <a:t>2015.</a:t>
            </a:r>
            <a:endParaRPr lang="zh-CN" altLang="en-US" sz="1600" dirty="0">
              <a:solidFill>
                <a:schemeClr val="tx1">
                  <a:lumMod val="50000"/>
                  <a:lumOff val="50000"/>
                </a:schemeClr>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4222676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7E861-9003-E44D-A228-E1B3FA6B0B98}"/>
              </a:ext>
            </a:extLst>
          </p:cNvPr>
          <p:cNvSpPr>
            <a:spLocks noGrp="1"/>
          </p:cNvSpPr>
          <p:nvPr>
            <p:ph type="title"/>
          </p:nvPr>
        </p:nvSpPr>
        <p:spPr/>
        <p:txBody>
          <a:bodyPr/>
          <a:lstStyle/>
          <a:p>
            <a:r>
              <a:rPr kumimoji="1" lang="en-US" altLang="zh-CN" dirty="0"/>
              <a:t>Property-6:</a:t>
            </a:r>
            <a:r>
              <a:rPr kumimoji="1" lang="zh-CN" altLang="en-US" dirty="0"/>
              <a:t> </a:t>
            </a:r>
            <a:r>
              <a:rPr kumimoji="1" lang="en-US" altLang="zh-CN" dirty="0"/>
              <a:t>Performance</a:t>
            </a:r>
            <a:r>
              <a:rPr kumimoji="1" lang="zh-CN" altLang="en-US" dirty="0"/>
              <a:t> </a:t>
            </a:r>
            <a:r>
              <a:rPr kumimoji="1" lang="en-US" altLang="zh-CN" dirty="0"/>
              <a:t>Isolation</a:t>
            </a:r>
            <a:endParaRPr kumimoji="1" lang="zh-CN" altLang="en-US" dirty="0"/>
          </a:p>
        </p:txBody>
      </p:sp>
      <p:pic>
        <p:nvPicPr>
          <p:cNvPr id="4" name="图片 3">
            <a:extLst>
              <a:ext uri="{FF2B5EF4-FFF2-40B4-BE49-F238E27FC236}">
                <a16:creationId xmlns:a16="http://schemas.microsoft.com/office/drawing/2014/main" id="{AD856368-373A-E245-8DCB-957B5E4E45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1345332"/>
            <a:ext cx="8686800" cy="3306997"/>
          </a:xfrm>
          <a:prstGeom prst="rect">
            <a:avLst/>
          </a:prstGeom>
        </p:spPr>
      </p:pic>
      <p:sp>
        <p:nvSpPr>
          <p:cNvPr id="7" name="矩形 6">
            <a:extLst>
              <a:ext uri="{FF2B5EF4-FFF2-40B4-BE49-F238E27FC236}">
                <a16:creationId xmlns:a16="http://schemas.microsoft.com/office/drawing/2014/main" id="{B8522E6B-19EA-1F4B-BFE2-674422D64EBD}"/>
              </a:ext>
            </a:extLst>
          </p:cNvPr>
          <p:cNvSpPr/>
          <p:nvPr/>
        </p:nvSpPr>
        <p:spPr>
          <a:xfrm>
            <a:off x="305780" y="5180705"/>
            <a:ext cx="8532440" cy="276999"/>
          </a:xfrm>
          <a:prstGeom prst="rect">
            <a:avLst/>
          </a:prstGeom>
        </p:spPr>
        <p:txBody>
          <a:bodyPr wrap="square">
            <a:spAutoFit/>
          </a:bodyPr>
          <a:lstStyle/>
          <a:p>
            <a:pPr algn="ctr"/>
            <a:r>
              <a:rPr lang="en" altLang="zh-CN" sz="1200" dirty="0" err="1">
                <a:solidFill>
                  <a:schemeClr val="tx1">
                    <a:lumMod val="50000"/>
                    <a:lumOff val="50000"/>
                  </a:schemeClr>
                </a:solidFill>
                <a:latin typeface="Arial" panose="020B0604020202020204" pitchFamily="34" charset="0"/>
              </a:rPr>
              <a:t>Iorgulescu</a:t>
            </a:r>
            <a:r>
              <a:rPr lang="en" altLang="zh-CN" sz="1200" dirty="0">
                <a:solidFill>
                  <a:schemeClr val="tx1">
                    <a:lumMod val="50000"/>
                    <a:lumOff val="50000"/>
                  </a:schemeClr>
                </a:solidFill>
                <a:latin typeface="Arial" panose="020B0604020202020204" pitchFamily="34" charset="0"/>
              </a:rPr>
              <a:t>, </a:t>
            </a:r>
            <a:r>
              <a:rPr lang="en" altLang="zh-CN" sz="1200" dirty="0" err="1">
                <a:solidFill>
                  <a:schemeClr val="tx1">
                    <a:lumMod val="50000"/>
                    <a:lumOff val="50000"/>
                  </a:schemeClr>
                </a:solidFill>
                <a:latin typeface="Arial" panose="020B0604020202020204" pitchFamily="34" charset="0"/>
              </a:rPr>
              <a:t>Călin</a:t>
            </a:r>
            <a:r>
              <a:rPr lang="en" altLang="zh-CN" sz="1200" dirty="0">
                <a:solidFill>
                  <a:schemeClr val="tx1">
                    <a:lumMod val="50000"/>
                    <a:lumOff val="50000"/>
                  </a:schemeClr>
                </a:solidFill>
                <a:latin typeface="Arial" panose="020B0604020202020204" pitchFamily="34" charset="0"/>
              </a:rPr>
              <a:t>, et al. "</a:t>
            </a:r>
            <a:r>
              <a:rPr lang="en" altLang="zh-CN" sz="1200" dirty="0" err="1">
                <a:solidFill>
                  <a:schemeClr val="tx1">
                    <a:lumMod val="50000"/>
                    <a:lumOff val="50000"/>
                  </a:schemeClr>
                </a:solidFill>
                <a:latin typeface="Arial" panose="020B0604020202020204" pitchFamily="34" charset="0"/>
              </a:rPr>
              <a:t>Perfiso</a:t>
            </a:r>
            <a:r>
              <a:rPr lang="en" altLang="zh-CN" sz="1200" dirty="0">
                <a:solidFill>
                  <a:schemeClr val="tx1">
                    <a:lumMod val="50000"/>
                    <a:lumOff val="50000"/>
                  </a:schemeClr>
                </a:solidFill>
                <a:latin typeface="Arial" panose="020B0604020202020204" pitchFamily="34" charset="0"/>
              </a:rPr>
              <a:t>: Performance isolation for commercial latency-sensitive services." </a:t>
            </a:r>
            <a:r>
              <a:rPr lang="en-US" altLang="zh-CN" sz="1200" i="1" dirty="0">
                <a:solidFill>
                  <a:schemeClr val="tx1">
                    <a:lumMod val="50000"/>
                    <a:lumOff val="50000"/>
                  </a:schemeClr>
                </a:solidFill>
                <a:latin typeface="Arial" panose="020B0604020202020204" pitchFamily="34" charset="0"/>
              </a:rPr>
              <a:t>USENIX</a:t>
            </a:r>
            <a:r>
              <a:rPr lang="zh-CN" altLang="en-US" sz="1200" i="1" dirty="0">
                <a:solidFill>
                  <a:schemeClr val="tx1">
                    <a:lumMod val="50000"/>
                    <a:lumOff val="50000"/>
                  </a:schemeClr>
                </a:solidFill>
                <a:latin typeface="Arial" panose="020B0604020202020204" pitchFamily="34" charset="0"/>
              </a:rPr>
              <a:t> </a:t>
            </a:r>
            <a:r>
              <a:rPr lang="en-US" altLang="zh-CN" sz="1200" i="1" dirty="0">
                <a:solidFill>
                  <a:schemeClr val="tx1">
                    <a:lumMod val="50000"/>
                    <a:lumOff val="50000"/>
                  </a:schemeClr>
                </a:solidFill>
                <a:latin typeface="Arial" panose="020B0604020202020204" pitchFamily="34" charset="0"/>
              </a:rPr>
              <a:t>ATC'18.</a:t>
            </a:r>
            <a:endParaRPr lang="zh-CN" altLang="en-US" sz="1200" dirty="0">
              <a:solidFill>
                <a:schemeClr val="tx1">
                  <a:lumMod val="50000"/>
                  <a:lumOff val="50000"/>
                </a:schemeClr>
              </a:solidFill>
            </a:endParaRPr>
          </a:p>
        </p:txBody>
      </p:sp>
    </p:spTree>
    <p:extLst>
      <p:ext uri="{BB962C8B-B14F-4D97-AF65-F5344CB8AC3E}">
        <p14:creationId xmlns:p14="http://schemas.microsoft.com/office/powerpoint/2010/main" val="252601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55707-22BC-714F-97CB-600D54FC59B2}"/>
              </a:ext>
            </a:extLst>
          </p:cNvPr>
          <p:cNvSpPr>
            <a:spLocks noGrp="1"/>
          </p:cNvSpPr>
          <p:nvPr>
            <p:ph type="title"/>
          </p:nvPr>
        </p:nvSpPr>
        <p:spPr/>
        <p:txBody>
          <a:bodyPr/>
          <a:lstStyle/>
          <a:p>
            <a:r>
              <a:rPr kumimoji="1" lang="en-US" altLang="zh-CN" dirty="0"/>
              <a:t>Property-7:</a:t>
            </a:r>
            <a:r>
              <a:rPr kumimoji="1" lang="zh-CN" altLang="en-US" dirty="0"/>
              <a:t> </a:t>
            </a:r>
            <a:r>
              <a:rPr kumimoji="1" lang="en-US" altLang="zh-CN" dirty="0"/>
              <a:t>Energy</a:t>
            </a:r>
            <a:r>
              <a:rPr kumimoji="1" lang="zh-CN" altLang="en-US" dirty="0"/>
              <a:t> </a:t>
            </a:r>
            <a:r>
              <a:rPr kumimoji="1" lang="en-US" altLang="zh-CN" dirty="0"/>
              <a:t>Efficiency</a:t>
            </a:r>
            <a:endParaRPr kumimoji="1" lang="zh-CN" altLang="en-US" dirty="0"/>
          </a:p>
        </p:txBody>
      </p:sp>
      <p:pic>
        <p:nvPicPr>
          <p:cNvPr id="4100" name="Picture 4" descr="Hybrid Energy Harvesters: Toward Sustainable Energy Harvesting - Ryu - 2019  - Advanced Materials - Wiley Online Library">
            <a:extLst>
              <a:ext uri="{FF2B5EF4-FFF2-40B4-BE49-F238E27FC236}">
                <a16:creationId xmlns:a16="http://schemas.microsoft.com/office/drawing/2014/main" id="{D430A00B-45AE-C942-BE84-315C642E92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35798" y="1540338"/>
            <a:ext cx="4158318" cy="39683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uawei Mate 40 Pro with selfie cam in the display in a new concept">
            <a:extLst>
              <a:ext uri="{FF2B5EF4-FFF2-40B4-BE49-F238E27FC236}">
                <a16:creationId xmlns:a16="http://schemas.microsoft.com/office/drawing/2014/main" id="{0121815A-58F6-B442-B8B4-47CFB4BD133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83568" y="3341978"/>
            <a:ext cx="3384376" cy="2166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Green Data Center Benefits Modern Business and Environment">
            <a:extLst>
              <a:ext uri="{FF2B5EF4-FFF2-40B4-BE49-F238E27FC236}">
                <a16:creationId xmlns:a16="http://schemas.microsoft.com/office/drawing/2014/main" id="{0D552BE4-C9D1-6C40-9A07-72CDA1CFF68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3568" y="1540338"/>
            <a:ext cx="3474735" cy="182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0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E991C-0700-38FA-4834-6DACC9B7CC37}"/>
              </a:ext>
            </a:extLst>
          </p:cNvPr>
          <p:cNvPicPr>
            <a:picLocks noChangeAspect="1"/>
          </p:cNvPicPr>
          <p:nvPr/>
        </p:nvPicPr>
        <p:blipFill>
          <a:blip r:embed="rId3"/>
          <a:stretch>
            <a:fillRect/>
          </a:stretch>
        </p:blipFill>
        <p:spPr>
          <a:xfrm>
            <a:off x="685800" y="1060605"/>
            <a:ext cx="7772400" cy="4205356"/>
          </a:xfrm>
          <a:prstGeom prst="rect">
            <a:avLst/>
          </a:prstGeom>
        </p:spPr>
      </p:pic>
      <p:sp>
        <p:nvSpPr>
          <p:cNvPr id="2" name="标题 1">
            <a:extLst>
              <a:ext uri="{FF2B5EF4-FFF2-40B4-BE49-F238E27FC236}">
                <a16:creationId xmlns:a16="http://schemas.microsoft.com/office/drawing/2014/main" id="{95853F50-4E36-2766-B0E6-FACAE3DC47AD}"/>
              </a:ext>
            </a:extLst>
          </p:cNvPr>
          <p:cNvSpPr>
            <a:spLocks noGrp="1"/>
          </p:cNvSpPr>
          <p:nvPr>
            <p:ph type="title"/>
          </p:nvPr>
        </p:nvSpPr>
        <p:spPr/>
        <p:txBody>
          <a:bodyPr/>
          <a:lstStyle/>
          <a:p>
            <a:r>
              <a:rPr kumimoji="1" lang="en-US" altLang="zh-CN" dirty="0"/>
              <a:t>Property-7:</a:t>
            </a:r>
            <a:r>
              <a:rPr kumimoji="1" lang="zh-CN" altLang="en-US" dirty="0"/>
              <a:t> </a:t>
            </a:r>
            <a:r>
              <a:rPr kumimoji="1" lang="en-US" altLang="zh-CN" dirty="0"/>
              <a:t>Energy</a:t>
            </a:r>
            <a:r>
              <a:rPr kumimoji="1" lang="zh-CN" altLang="en-US" dirty="0"/>
              <a:t> </a:t>
            </a:r>
            <a:r>
              <a:rPr kumimoji="1" lang="en-US" altLang="zh-CN" dirty="0"/>
              <a:t>Efficiency</a:t>
            </a:r>
            <a:endParaRPr kumimoji="1" lang="zh-CN" altLang="en-US" dirty="0"/>
          </a:p>
        </p:txBody>
      </p:sp>
      <p:sp>
        <p:nvSpPr>
          <p:cNvPr id="4" name="灯片编号占位符 3">
            <a:extLst>
              <a:ext uri="{FF2B5EF4-FFF2-40B4-BE49-F238E27FC236}">
                <a16:creationId xmlns:a16="http://schemas.microsoft.com/office/drawing/2014/main" id="{2C4188D4-572B-C483-48AE-D7DD4264E4A3}"/>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Tree>
    <p:extLst>
      <p:ext uri="{BB962C8B-B14F-4D97-AF65-F5344CB8AC3E}">
        <p14:creationId xmlns:p14="http://schemas.microsoft.com/office/powerpoint/2010/main" val="228420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0D7D4-69F8-AB43-BE9C-696D526E4BED}"/>
              </a:ext>
            </a:extLst>
          </p:cNvPr>
          <p:cNvSpPr>
            <a:spLocks noGrp="1"/>
          </p:cNvSpPr>
          <p:nvPr>
            <p:ph type="title"/>
          </p:nvPr>
        </p:nvSpPr>
        <p:spPr/>
        <p:txBody>
          <a:bodyPr/>
          <a:lstStyle/>
          <a:p>
            <a:r>
              <a:rPr kumimoji="1" lang="en-US" altLang="zh-CN" dirty="0"/>
              <a:t>Property-8:</a:t>
            </a:r>
            <a:r>
              <a:rPr kumimoji="1" lang="zh-CN" altLang="en-US" dirty="0"/>
              <a:t> </a:t>
            </a:r>
            <a:r>
              <a:rPr lang="en-US" altLang="zh-CN" dirty="0"/>
              <a:t>Compatibility</a:t>
            </a:r>
            <a:endParaRPr kumimoji="1" lang="zh-CN" altLang="en-US" dirty="0"/>
          </a:p>
        </p:txBody>
      </p:sp>
      <p:sp>
        <p:nvSpPr>
          <p:cNvPr id="3" name="内容占位符 2">
            <a:extLst>
              <a:ext uri="{FF2B5EF4-FFF2-40B4-BE49-F238E27FC236}">
                <a16:creationId xmlns:a16="http://schemas.microsoft.com/office/drawing/2014/main" id="{CD5322FB-3924-DD4F-AAC7-92F19D7A39EC}"/>
              </a:ext>
            </a:extLst>
          </p:cNvPr>
          <p:cNvSpPr>
            <a:spLocks noGrp="1"/>
          </p:cNvSpPr>
          <p:nvPr>
            <p:ph idx="1"/>
          </p:nvPr>
        </p:nvSpPr>
        <p:spPr/>
        <p:txBody>
          <a:bodyPr/>
          <a:lstStyle/>
          <a:p>
            <a:r>
              <a:rPr kumimoji="1" lang="en-US" altLang="zh-CN" dirty="0"/>
              <a:t>Intel's</a:t>
            </a:r>
            <a:r>
              <a:rPr kumimoji="1" lang="zh-CN" altLang="en-US" dirty="0"/>
              <a:t> </a:t>
            </a:r>
            <a:r>
              <a:rPr kumimoji="1" lang="en-US" altLang="zh-CN" dirty="0"/>
              <a:t>Itanium,</a:t>
            </a:r>
            <a:r>
              <a:rPr kumimoji="1" lang="zh-CN" altLang="en-US" dirty="0"/>
              <a:t> </a:t>
            </a:r>
            <a:r>
              <a:rPr kumimoji="1" lang="en-US" altLang="zh-CN" dirty="0"/>
              <a:t>64-bit,</a:t>
            </a:r>
            <a:r>
              <a:rPr kumimoji="1" lang="zh-CN" altLang="en-US" dirty="0"/>
              <a:t> </a:t>
            </a:r>
            <a:r>
              <a:rPr kumimoji="1" lang="en-US" altLang="zh-CN" dirty="0"/>
              <a:t>not</a:t>
            </a:r>
            <a:r>
              <a:rPr kumimoji="1" lang="zh-CN" altLang="en-US" dirty="0"/>
              <a:t> </a:t>
            </a:r>
            <a:r>
              <a:rPr kumimoji="1" lang="en-US" altLang="zh-CN" dirty="0"/>
              <a:t>compatible</a:t>
            </a:r>
            <a:r>
              <a:rPr kumimoji="1" lang="zh-CN" altLang="en-US" dirty="0"/>
              <a:t> </a:t>
            </a:r>
            <a:r>
              <a:rPr kumimoji="1" lang="en-US" altLang="zh-CN" dirty="0"/>
              <a:t>to</a:t>
            </a:r>
            <a:r>
              <a:rPr kumimoji="1" lang="zh-CN" altLang="en-US" dirty="0"/>
              <a:t> </a:t>
            </a:r>
            <a:r>
              <a:rPr kumimoji="1" lang="en-US" altLang="zh-CN" dirty="0"/>
              <a:t>x86,</a:t>
            </a:r>
            <a:r>
              <a:rPr kumimoji="1" lang="zh-CN" altLang="en-US" dirty="0"/>
              <a:t> </a:t>
            </a:r>
            <a:r>
              <a:rPr kumimoji="1" lang="en-US" altLang="zh-CN" dirty="0"/>
              <a:t>died.</a:t>
            </a:r>
            <a:endParaRPr kumimoji="1" lang="zh-CN" altLang="en-US" dirty="0"/>
          </a:p>
        </p:txBody>
      </p:sp>
      <p:pic>
        <p:nvPicPr>
          <p:cNvPr id="7170" name="Picture 2">
            <a:extLst>
              <a:ext uri="{FF2B5EF4-FFF2-40B4-BE49-F238E27FC236}">
                <a16:creationId xmlns:a16="http://schemas.microsoft.com/office/drawing/2014/main" id="{4FF51FFA-B5F2-9E4F-9380-D339BEF878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3688" y="1883168"/>
            <a:ext cx="5092501" cy="32219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63F53F7-D705-5B4B-94A8-245870D393F0}"/>
              </a:ext>
            </a:extLst>
          </p:cNvPr>
          <p:cNvSpPr/>
          <p:nvPr/>
        </p:nvSpPr>
        <p:spPr>
          <a:xfrm>
            <a:off x="2563306" y="5124664"/>
            <a:ext cx="3493264" cy="369332"/>
          </a:xfrm>
          <a:prstGeom prst="rect">
            <a:avLst/>
          </a:prstGeom>
        </p:spPr>
        <p:txBody>
          <a:bodyPr wrap="none">
            <a:spAutoFit/>
          </a:bodyPr>
          <a:lstStyle/>
          <a:p>
            <a:pPr algn="ctr"/>
            <a:r>
              <a:rPr kumimoji="1" lang="en-US" altLang="zh-CN" dirty="0">
                <a:solidFill>
                  <a:schemeClr val="tx1">
                    <a:lumMod val="50000"/>
                    <a:lumOff val="50000"/>
                  </a:schemeClr>
                </a:solidFill>
                <a:latin typeface="Arial" panose="020B0604020202020204" pitchFamily="34" charset="0"/>
                <a:cs typeface="Arial" panose="020B0604020202020204" pitchFamily="34" charset="0"/>
              </a:rPr>
              <a:t>Itanium</a:t>
            </a:r>
            <a:r>
              <a:rPr kumimoji="1" lang="zh-CN" altLang="en-US"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dirty="0">
                <a:solidFill>
                  <a:schemeClr val="tx1">
                    <a:lumMod val="50000"/>
                    <a:lumOff val="50000"/>
                  </a:schemeClr>
                </a:solidFill>
                <a:latin typeface="Arial" panose="020B0604020202020204" pitchFamily="34" charset="0"/>
                <a:cs typeface="Arial" panose="020B0604020202020204" pitchFamily="34" charset="0"/>
              </a:rPr>
              <a:t>Process,</a:t>
            </a:r>
            <a:r>
              <a:rPr kumimoji="1" lang="zh-CN" altLang="en-US"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dirty="0">
                <a:solidFill>
                  <a:schemeClr val="tx1">
                    <a:lumMod val="50000"/>
                    <a:lumOff val="50000"/>
                  </a:schemeClr>
                </a:solidFill>
                <a:latin typeface="Arial" panose="020B0604020202020204" pitchFamily="34" charset="0"/>
                <a:cs typeface="Arial" panose="020B0604020202020204" pitchFamily="34" charset="0"/>
              </a:rPr>
              <a:t>from</a:t>
            </a:r>
            <a:r>
              <a:rPr kumimoji="1" lang="zh-CN" altLang="en-US"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dirty="0">
                <a:solidFill>
                  <a:schemeClr val="tx1">
                    <a:lumMod val="50000"/>
                    <a:lumOff val="50000"/>
                  </a:schemeClr>
                </a:solidFill>
                <a:latin typeface="Arial" panose="020B0604020202020204" pitchFamily="34" charset="0"/>
                <a:cs typeface="Arial" panose="020B0604020202020204" pitchFamily="34" charset="0"/>
              </a:rPr>
              <a:t>Wikipedia</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8946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5485B-52CA-9448-BCA6-8C4913EEE03A}"/>
              </a:ext>
            </a:extLst>
          </p:cNvPr>
          <p:cNvSpPr>
            <a:spLocks noGrp="1"/>
          </p:cNvSpPr>
          <p:nvPr>
            <p:ph type="title"/>
          </p:nvPr>
        </p:nvSpPr>
        <p:spPr/>
        <p:txBody>
          <a:bodyPr/>
          <a:lstStyle/>
          <a:p>
            <a:r>
              <a:rPr kumimoji="1" lang="en-US" altLang="zh-CN" dirty="0"/>
              <a:t>Property-9:</a:t>
            </a:r>
            <a:r>
              <a:rPr kumimoji="1" lang="zh-CN" altLang="en-US" dirty="0"/>
              <a:t> </a:t>
            </a:r>
            <a:r>
              <a:rPr kumimoji="1" lang="en-US" altLang="zh-CN" dirty="0"/>
              <a:t>Usability</a:t>
            </a:r>
            <a:endParaRPr kumimoji="1" lang="zh-CN" altLang="en-US" dirty="0"/>
          </a:p>
        </p:txBody>
      </p:sp>
      <p:pic>
        <p:nvPicPr>
          <p:cNvPr id="8194" name="Picture 2" descr="Windows Mobile 6.1 - Wikipedia">
            <a:extLst>
              <a:ext uri="{FF2B5EF4-FFF2-40B4-BE49-F238E27FC236}">
                <a16:creationId xmlns:a16="http://schemas.microsoft.com/office/drawing/2014/main" id="{83D38EA0-28FE-8C4E-9F12-37630F32959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1640" y="1489348"/>
            <a:ext cx="2813670" cy="375156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E17CD71-68C3-7647-8C65-A43FD32FB350}"/>
              </a:ext>
            </a:extLst>
          </p:cNvPr>
          <p:cNvPicPr>
            <a:picLocks noChangeAspect="1"/>
          </p:cNvPicPr>
          <p:nvPr/>
        </p:nvPicPr>
        <p:blipFill>
          <a:blip r:embed="rId3"/>
          <a:stretch>
            <a:fillRect/>
          </a:stretch>
        </p:blipFill>
        <p:spPr>
          <a:xfrm>
            <a:off x="5277539" y="1489348"/>
            <a:ext cx="2536676" cy="3754280"/>
          </a:xfrm>
          <a:prstGeom prst="rect">
            <a:avLst/>
          </a:prstGeom>
        </p:spPr>
      </p:pic>
    </p:spTree>
    <p:extLst>
      <p:ext uri="{BB962C8B-B14F-4D97-AF65-F5344CB8AC3E}">
        <p14:creationId xmlns:p14="http://schemas.microsoft.com/office/powerpoint/2010/main" val="1694028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67E30-666A-3F4F-B5FA-263C4558E292}"/>
              </a:ext>
            </a:extLst>
          </p:cNvPr>
          <p:cNvSpPr>
            <a:spLocks noGrp="1"/>
          </p:cNvSpPr>
          <p:nvPr>
            <p:ph type="title"/>
          </p:nvPr>
        </p:nvSpPr>
        <p:spPr/>
        <p:txBody>
          <a:bodyPr/>
          <a:lstStyle/>
          <a:p>
            <a:r>
              <a:rPr kumimoji="1" lang="en-US" altLang="zh-CN" dirty="0"/>
              <a:t>Property-10:</a:t>
            </a:r>
            <a:r>
              <a:rPr kumimoji="1" lang="zh-CN" altLang="en-US" dirty="0"/>
              <a:t> </a:t>
            </a:r>
            <a:r>
              <a:rPr kumimoji="1" lang="en-US" altLang="zh-CN" dirty="0"/>
              <a:t>Consistency</a:t>
            </a:r>
            <a:endParaRPr kumimoji="1" lang="zh-CN" altLang="en-US" dirty="0"/>
          </a:p>
        </p:txBody>
      </p:sp>
      <p:pic>
        <p:nvPicPr>
          <p:cNvPr id="5122" name="Picture 2">
            <a:extLst>
              <a:ext uri="{FF2B5EF4-FFF2-40B4-BE49-F238E27FC236}">
                <a16:creationId xmlns:a16="http://schemas.microsoft.com/office/drawing/2014/main" id="{26BAE6DA-7615-E94F-AE1D-D963F3FCB27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05076" y="2101758"/>
            <a:ext cx="3834826" cy="27500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BF767947-2CDF-FA4F-B50A-D25F5A1D1F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528" y="1201316"/>
            <a:ext cx="4254837" cy="900442"/>
          </a:xfrm>
          <a:prstGeom prst="rect">
            <a:avLst/>
          </a:prstGeom>
        </p:spPr>
      </p:pic>
      <p:sp>
        <p:nvSpPr>
          <p:cNvPr id="5" name="矩形 4">
            <a:extLst>
              <a:ext uri="{FF2B5EF4-FFF2-40B4-BE49-F238E27FC236}">
                <a16:creationId xmlns:a16="http://schemas.microsoft.com/office/drawing/2014/main" id="{525D50C3-418B-2B41-9E49-29B15C7213E9}"/>
              </a:ext>
            </a:extLst>
          </p:cNvPr>
          <p:cNvSpPr/>
          <p:nvPr/>
        </p:nvSpPr>
        <p:spPr>
          <a:xfrm>
            <a:off x="516929" y="2211817"/>
            <a:ext cx="3868034" cy="2893100"/>
          </a:xfrm>
          <a:prstGeom prst="rect">
            <a:avLst/>
          </a:prstGeom>
        </p:spPr>
        <p:txBody>
          <a:bodyPr wrap="square">
            <a:spAutoFit/>
          </a:bodyPr>
          <a:lstStyle/>
          <a:p>
            <a:pPr algn="just"/>
            <a:r>
              <a:rPr lang="zh-CN" altLang="en-US" sz="1600" dirty="0">
                <a:solidFill>
                  <a:srgbClr val="191919"/>
                </a:solidFill>
                <a:latin typeface="DengXian" panose="02010600030101010101" pitchFamily="2" charset="-122"/>
                <a:ea typeface="DengXian" panose="02010600030101010101" pitchFamily="2" charset="-122"/>
              </a:rPr>
              <a:t>据时间视频消息，</a:t>
            </a:r>
            <a:r>
              <a:rPr lang="en-US" altLang="zh-CN" sz="1600" dirty="0">
                <a:solidFill>
                  <a:srgbClr val="191919"/>
                </a:solidFill>
                <a:latin typeface="DengXian" panose="02010600030101010101" pitchFamily="2" charset="-122"/>
                <a:ea typeface="DengXian" panose="02010600030101010101" pitchFamily="2" charset="-122"/>
              </a:rPr>
              <a:t>6</a:t>
            </a:r>
            <a:r>
              <a:rPr lang="zh-CN" altLang="en-US" sz="1600" dirty="0">
                <a:solidFill>
                  <a:srgbClr val="191919"/>
                </a:solidFill>
                <a:latin typeface="DengXian" panose="02010600030101010101" pitchFamily="2" charset="-122"/>
                <a:ea typeface="DengXian" panose="02010600030101010101" pitchFamily="2" charset="-122"/>
              </a:rPr>
              <a:t>月</a:t>
            </a:r>
            <a:r>
              <a:rPr lang="en-US" altLang="zh-CN" sz="1600" dirty="0">
                <a:solidFill>
                  <a:srgbClr val="191919"/>
                </a:solidFill>
                <a:latin typeface="DengXian" panose="02010600030101010101" pitchFamily="2" charset="-122"/>
                <a:ea typeface="DengXian" panose="02010600030101010101" pitchFamily="2" charset="-122"/>
              </a:rPr>
              <a:t>8</a:t>
            </a:r>
            <a:r>
              <a:rPr lang="zh-CN" altLang="en-US" sz="1600" dirty="0">
                <a:solidFill>
                  <a:srgbClr val="191919"/>
                </a:solidFill>
                <a:latin typeface="DengXian" panose="02010600030101010101" pitchFamily="2" charset="-122"/>
                <a:ea typeface="DengXian" panose="02010600030101010101" pitchFamily="2" charset="-122"/>
              </a:rPr>
              <a:t>日，北京南站，庞女士和丈夫乘坐</a:t>
            </a:r>
            <a:r>
              <a:rPr lang="en" altLang="zh-CN" sz="1600" dirty="0">
                <a:solidFill>
                  <a:srgbClr val="191919"/>
                </a:solidFill>
                <a:latin typeface="DengXian" panose="02010600030101010101" pitchFamily="2" charset="-122"/>
                <a:ea typeface="DengXian" panose="02010600030101010101" pitchFamily="2" charset="-122"/>
              </a:rPr>
              <a:t>G497</a:t>
            </a:r>
            <a:r>
              <a:rPr lang="zh-CN" altLang="en-US" sz="1600" dirty="0">
                <a:solidFill>
                  <a:srgbClr val="191919"/>
                </a:solidFill>
                <a:latin typeface="DengXian" panose="02010600030101010101" pitchFamily="2" charset="-122"/>
                <a:ea typeface="DengXian" panose="02010600030101010101" pitchFamily="2" charset="-122"/>
              </a:rPr>
              <a:t>列车，上车后发现票面上的座位坐了人。庞女士和在座位上的乘客交涉后，发现除了身份证和姓名不一样之外，她们的票和自己手上的票一模一样。</a:t>
            </a:r>
            <a:r>
              <a:rPr lang="zh-CN" altLang="en-US" sz="1600" dirty="0">
                <a:latin typeface="DengXian" panose="02010600030101010101" pitchFamily="2" charset="-122"/>
                <a:ea typeface="DengXian" panose="02010600030101010101" pitchFamily="2" charset="-122"/>
              </a:rPr>
              <a:t>两人均是在窗口购票，双方购票相差时间三分钟左右。双方在找到列车长之后，庞女士被安排到了另一个车厢。</a:t>
            </a:r>
            <a:endParaRPr lang="en-US" altLang="zh-CN" sz="1600" dirty="0">
              <a:latin typeface="DengXian" panose="02010600030101010101" pitchFamily="2" charset="-122"/>
              <a:ea typeface="DengXian" panose="02010600030101010101" pitchFamily="2" charset="-122"/>
            </a:endParaRPr>
          </a:p>
          <a:p>
            <a:pPr algn="just"/>
            <a:endParaRPr lang="en-US" altLang="zh-CN" sz="1600" dirty="0">
              <a:latin typeface="DengXian" panose="02010600030101010101" pitchFamily="2" charset="-122"/>
              <a:ea typeface="DengXian" panose="02010600030101010101" pitchFamily="2" charset="-122"/>
            </a:endParaRPr>
          </a:p>
          <a:p>
            <a:pPr algn="just"/>
            <a:r>
              <a:rPr lang="zh-CN" altLang="en-US" sz="1600" dirty="0">
                <a:latin typeface="DengXian" panose="02010600030101010101" pitchFamily="2" charset="-122"/>
                <a:ea typeface="DengXian" panose="02010600030101010101" pitchFamily="2" charset="-122"/>
              </a:rPr>
              <a:t>针对此事，</a:t>
            </a:r>
            <a:r>
              <a:rPr lang="en-US" altLang="zh-CN" sz="1600" dirty="0">
                <a:latin typeface="DengXian" panose="02010600030101010101" pitchFamily="2" charset="-122"/>
                <a:ea typeface="DengXian" panose="02010600030101010101" pitchFamily="2" charset="-122"/>
              </a:rPr>
              <a:t>12306</a:t>
            </a:r>
            <a:r>
              <a:rPr lang="zh-CN" altLang="en-US" sz="1600" dirty="0">
                <a:latin typeface="DengXian" panose="02010600030101010101" pitchFamily="2" charset="-122"/>
                <a:ea typeface="DengXian" panose="02010600030101010101" pitchFamily="2" charset="-122"/>
              </a:rPr>
              <a:t>客服回应称这种情况很少见，可能是由于机器故障所致。</a:t>
            </a:r>
          </a:p>
        </p:txBody>
      </p:sp>
    </p:spTree>
    <p:extLst>
      <p:ext uri="{BB962C8B-B14F-4D97-AF65-F5344CB8AC3E}">
        <p14:creationId xmlns:p14="http://schemas.microsoft.com/office/powerpoint/2010/main" val="302943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1E1A8-447B-A64F-97A2-85EFFB632B9E}"/>
              </a:ext>
            </a:extLst>
          </p:cNvPr>
          <p:cNvSpPr>
            <a:spLocks noGrp="1"/>
          </p:cNvSpPr>
          <p:nvPr>
            <p:ph type="title"/>
          </p:nvPr>
        </p:nvSpPr>
        <p:spPr/>
        <p:txBody>
          <a:bodyPr>
            <a:normAutofit/>
          </a:bodyPr>
          <a:lstStyle/>
          <a:p>
            <a:r>
              <a:rPr kumimoji="1" lang="en-US" altLang="zh-CN" dirty="0"/>
              <a:t>Property-11:</a:t>
            </a:r>
            <a:r>
              <a:rPr kumimoji="1" lang="zh-CN" altLang="en-US" dirty="0"/>
              <a:t> </a:t>
            </a:r>
            <a:r>
              <a:rPr lang="en-US" altLang="zh-CN" dirty="0"/>
              <a:t>Fault</a:t>
            </a:r>
            <a:r>
              <a:rPr lang="zh-CN" altLang="en-US" dirty="0"/>
              <a:t> </a:t>
            </a:r>
            <a:r>
              <a:rPr lang="en-US" altLang="zh-CN" dirty="0"/>
              <a:t>Tolerance</a:t>
            </a:r>
            <a:endParaRPr kumimoji="1" lang="zh-CN" altLang="en-US" dirty="0"/>
          </a:p>
        </p:txBody>
      </p:sp>
      <p:sp>
        <p:nvSpPr>
          <p:cNvPr id="3" name="内容占位符 2">
            <a:extLst>
              <a:ext uri="{FF2B5EF4-FFF2-40B4-BE49-F238E27FC236}">
                <a16:creationId xmlns:a16="http://schemas.microsoft.com/office/drawing/2014/main" id="{EEDFCFFB-AD93-E74D-B380-1D6B07D3C772}"/>
              </a:ext>
            </a:extLst>
          </p:cNvPr>
          <p:cNvSpPr>
            <a:spLocks noGrp="1"/>
          </p:cNvSpPr>
          <p:nvPr>
            <p:ph idx="1"/>
          </p:nvPr>
        </p:nvSpPr>
        <p:spPr>
          <a:xfrm>
            <a:off x="457200" y="1299708"/>
            <a:ext cx="8229600" cy="3601236"/>
          </a:xfrm>
        </p:spPr>
        <p:txBody>
          <a:bodyPr/>
          <a:lstStyle/>
          <a:p>
            <a:r>
              <a:rPr kumimoji="1" lang="en-US" altLang="zh-CN" dirty="0"/>
              <a:t>A</a:t>
            </a:r>
            <a:r>
              <a:rPr kumimoji="1" lang="zh-CN" altLang="en-US" dirty="0"/>
              <a:t> </a:t>
            </a:r>
            <a:r>
              <a:rPr kumimoji="1" lang="en-US" altLang="zh-CN" dirty="0"/>
              <a:t>bug</a:t>
            </a:r>
            <a:r>
              <a:rPr kumimoji="1" lang="zh-CN" altLang="en-US" dirty="0"/>
              <a:t> </a:t>
            </a:r>
            <a:r>
              <a:rPr kumimoji="1" lang="en-US" altLang="zh-CN" dirty="0"/>
              <a:t>of</a:t>
            </a:r>
            <a:r>
              <a:rPr kumimoji="1" lang="zh-CN" altLang="en-US" dirty="0"/>
              <a:t> </a:t>
            </a:r>
            <a:r>
              <a:rPr kumimoji="1" lang="en-US" altLang="zh-CN" dirty="0"/>
              <a:t>Cisco</a:t>
            </a:r>
            <a:r>
              <a:rPr kumimoji="1" lang="zh-CN" altLang="en-US" dirty="0"/>
              <a:t> </a:t>
            </a:r>
            <a:r>
              <a:rPr kumimoji="1" lang="en-US" altLang="zh-CN" dirty="0"/>
              <a:t>router</a:t>
            </a:r>
            <a:r>
              <a:rPr kumimoji="1" lang="zh-CN" altLang="en-US" dirty="0"/>
              <a:t> </a:t>
            </a:r>
            <a:r>
              <a:rPr kumimoji="1" lang="en-US" altLang="zh-CN" dirty="0"/>
              <a:t>is</a:t>
            </a:r>
            <a:br>
              <a:rPr kumimoji="1" lang="en-US" altLang="zh-CN" dirty="0"/>
            </a:br>
            <a:r>
              <a:rPr kumimoji="1" lang="en-US" altLang="zh-CN" dirty="0"/>
              <a:t>caused</a:t>
            </a:r>
            <a:r>
              <a:rPr kumimoji="1" lang="zh-CN" altLang="en-US" dirty="0"/>
              <a:t> </a:t>
            </a:r>
            <a:r>
              <a:rPr kumimoji="1" lang="en-US" altLang="zh-CN" dirty="0"/>
              <a:t>by</a:t>
            </a:r>
            <a:r>
              <a:rPr kumimoji="1" lang="zh-CN" altLang="en-US" dirty="0"/>
              <a:t> </a:t>
            </a:r>
            <a:r>
              <a:rPr kumimoji="1" lang="en-US" altLang="zh-CN" dirty="0"/>
              <a:t>cosmic</a:t>
            </a:r>
            <a:br>
              <a:rPr kumimoji="1" lang="en-US" altLang="zh-CN" dirty="0"/>
            </a:br>
            <a:r>
              <a:rPr kumimoji="1" lang="en-US" altLang="zh-CN" dirty="0"/>
              <a:t>radiation</a:t>
            </a:r>
            <a:endParaRPr kumimoji="1" lang="zh-CN" altLang="en-US" dirty="0"/>
          </a:p>
        </p:txBody>
      </p:sp>
      <p:pic>
        <p:nvPicPr>
          <p:cNvPr id="4" name="图片 3">
            <a:extLst>
              <a:ext uri="{FF2B5EF4-FFF2-40B4-BE49-F238E27FC236}">
                <a16:creationId xmlns:a16="http://schemas.microsoft.com/office/drawing/2014/main" id="{A2A18E24-A6BB-3E4D-84C8-622C0ABCA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7944" y="1299708"/>
            <a:ext cx="4892429" cy="4415292"/>
          </a:xfrm>
          <a:prstGeom prst="rect">
            <a:avLst/>
          </a:prstGeom>
        </p:spPr>
      </p:pic>
      <p:sp>
        <p:nvSpPr>
          <p:cNvPr id="5" name="矩形 4">
            <a:extLst>
              <a:ext uri="{FF2B5EF4-FFF2-40B4-BE49-F238E27FC236}">
                <a16:creationId xmlns:a16="http://schemas.microsoft.com/office/drawing/2014/main" id="{1980F41A-6357-1740-AF60-936AEF74CE68}"/>
              </a:ext>
            </a:extLst>
          </p:cNvPr>
          <p:cNvSpPr/>
          <p:nvPr/>
        </p:nvSpPr>
        <p:spPr>
          <a:xfrm>
            <a:off x="6514158" y="5201318"/>
            <a:ext cx="851004" cy="2160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mn-ea"/>
              <a:sym typeface="+mn-lt"/>
            </a:endParaRPr>
          </a:p>
        </p:txBody>
      </p:sp>
      <p:sp>
        <p:nvSpPr>
          <p:cNvPr id="6" name="文本框 5">
            <a:extLst>
              <a:ext uri="{FF2B5EF4-FFF2-40B4-BE49-F238E27FC236}">
                <a16:creationId xmlns:a16="http://schemas.microsoft.com/office/drawing/2014/main" id="{66BCCF24-EE9E-F540-8E76-394960276E5A}"/>
              </a:ext>
            </a:extLst>
          </p:cNvPr>
          <p:cNvSpPr txBox="1"/>
          <p:nvPr/>
        </p:nvSpPr>
        <p:spPr>
          <a:xfrm>
            <a:off x="5717043" y="4316824"/>
            <a:ext cx="3586229" cy="523220"/>
          </a:xfrm>
          <a:prstGeom prst="rect">
            <a:avLst/>
          </a:prstGeom>
          <a:noFill/>
          <a:ln>
            <a:noFill/>
          </a:ln>
        </p:spPr>
        <p:txBody>
          <a:bodyPr wrap="square" rtlCol="0">
            <a:spAutoFit/>
          </a:bodyPr>
          <a:lstStyle/>
          <a:p>
            <a:pPr algn="ctr"/>
            <a:r>
              <a:rPr kumimoji="1" lang="en-US" altLang="zh-CN" sz="2800" dirty="0">
                <a:highlight>
                  <a:srgbClr val="FFFF00"/>
                </a:highlight>
                <a:latin typeface="Arial" panose="020B0604020202020204" pitchFamily="34" charset="0"/>
                <a:cs typeface="+mn-ea"/>
                <a:sym typeface="+mn-lt"/>
              </a:rPr>
              <a:t>Cosmic</a:t>
            </a:r>
            <a:r>
              <a:rPr kumimoji="1" lang="zh-CN" altLang="en-US" sz="2800" dirty="0">
                <a:highlight>
                  <a:srgbClr val="FFFF00"/>
                </a:highlight>
                <a:latin typeface="Arial" panose="020B0604020202020204" pitchFamily="34" charset="0"/>
                <a:cs typeface="+mn-ea"/>
                <a:sym typeface="+mn-lt"/>
              </a:rPr>
              <a:t> </a:t>
            </a:r>
            <a:r>
              <a:rPr kumimoji="1" lang="en-US" altLang="zh-CN" sz="2800" dirty="0">
                <a:highlight>
                  <a:srgbClr val="FFFF00"/>
                </a:highlight>
                <a:latin typeface="Arial" panose="020B0604020202020204" pitchFamily="34" charset="0"/>
                <a:cs typeface="+mn-ea"/>
                <a:sym typeface="+mn-lt"/>
              </a:rPr>
              <a:t>radiation</a:t>
            </a:r>
            <a:endParaRPr kumimoji="1" lang="zh-CN" altLang="en-US" sz="2800" dirty="0">
              <a:highlight>
                <a:srgbClr val="FFFF00"/>
              </a:highlight>
              <a:latin typeface="Arial" panose="020B0604020202020204" pitchFamily="34" charset="0"/>
              <a:cs typeface="+mn-ea"/>
              <a:sym typeface="+mn-lt"/>
            </a:endParaRPr>
          </a:p>
        </p:txBody>
      </p:sp>
      <p:cxnSp>
        <p:nvCxnSpPr>
          <p:cNvPr id="7" name="直线连接符 6">
            <a:extLst>
              <a:ext uri="{FF2B5EF4-FFF2-40B4-BE49-F238E27FC236}">
                <a16:creationId xmlns:a16="http://schemas.microsoft.com/office/drawing/2014/main" id="{51D9A2A0-9D3B-D242-B508-10A283699236}"/>
              </a:ext>
            </a:extLst>
          </p:cNvPr>
          <p:cNvCxnSpPr>
            <a:cxnSpLocks/>
            <a:stCxn id="5" idx="0"/>
            <a:endCxn id="6" idx="2"/>
          </p:cNvCxnSpPr>
          <p:nvPr/>
        </p:nvCxnSpPr>
        <p:spPr>
          <a:xfrm flipV="1">
            <a:off x="6939660" y="4840044"/>
            <a:ext cx="570498" cy="36127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Cosmic rays could power subsurface life in the universe - ExtremeTech">
            <a:extLst>
              <a:ext uri="{FF2B5EF4-FFF2-40B4-BE49-F238E27FC236}">
                <a16:creationId xmlns:a16="http://schemas.microsoft.com/office/drawing/2014/main" id="{D8E93CF8-347F-2C40-9A86-4E1C2BA4A79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 y="3569438"/>
            <a:ext cx="3127896" cy="1739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426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8391D4F4-5B3A-7F44-9CF1-A57C02970DBC}"/>
              </a:ext>
            </a:extLst>
          </p:cNvPr>
          <p:cNvSpPr>
            <a:spLocks noGrp="1"/>
          </p:cNvSpPr>
          <p:nvPr>
            <p:ph type="title"/>
          </p:nvPr>
        </p:nvSpPr>
        <p:spPr/>
        <p:txBody>
          <a:bodyPr>
            <a:normAutofit/>
          </a:bodyPr>
          <a:lstStyle/>
          <a:p>
            <a:r>
              <a:rPr kumimoji="1" lang="en-US" altLang="zh-CN" dirty="0"/>
              <a:t>Property-11:</a:t>
            </a:r>
            <a:r>
              <a:rPr kumimoji="1" lang="zh-CN" altLang="en-US" dirty="0"/>
              <a:t> </a:t>
            </a:r>
            <a:r>
              <a:rPr lang="en-US" altLang="zh-CN" dirty="0"/>
              <a:t>Fault</a:t>
            </a:r>
            <a:r>
              <a:rPr lang="zh-CN" altLang="en-US" dirty="0"/>
              <a:t> </a:t>
            </a:r>
            <a:r>
              <a:rPr lang="en-US" altLang="zh-CN" dirty="0"/>
              <a:t>Tolerance</a:t>
            </a:r>
            <a:endParaRPr lang="zh-CN" altLang="en-US" dirty="0"/>
          </a:p>
        </p:txBody>
      </p:sp>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7CA46624-0788-2246-965D-28533831A389}"/>
              </a:ext>
            </a:extLst>
          </p:cNvPr>
          <p:cNvSpPr/>
          <p:nvPr/>
        </p:nvSpPr>
        <p:spPr>
          <a:xfrm>
            <a:off x="655131" y="5032765"/>
            <a:ext cx="5265224" cy="461665"/>
          </a:xfrm>
          <a:prstGeom prst="rect">
            <a:avLst/>
          </a:prstGeom>
        </p:spPr>
        <p:txBody>
          <a:bodyPr wrap="none">
            <a:spAutoFit/>
          </a:bodyPr>
          <a:lstStyle/>
          <a:p>
            <a:r>
              <a:rPr lang="en-US" altLang="zh-CN" sz="2400" dirty="0" err="1">
                <a:latin typeface="Arial" panose="020B0604020202020204" pitchFamily="34" charset="0"/>
                <a:cs typeface="Arial" panose="020B0604020202020204" pitchFamily="34" charset="0"/>
              </a:rPr>
              <a:t>Rowhammer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Attack:</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flip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memory</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bits!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335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1E639410-8397-464F-B977-DEA078FEF5D0}"/>
              </a:ext>
            </a:extLst>
          </p:cNvPr>
          <p:cNvSpPr>
            <a:spLocks noGrp="1"/>
          </p:cNvSpPr>
          <p:nvPr>
            <p:ph type="title"/>
          </p:nvPr>
        </p:nvSpPr>
        <p:spPr/>
        <p:txBody>
          <a:bodyPr/>
          <a:lstStyle/>
          <a:p>
            <a:r>
              <a:rPr kumimoji="1" lang="en-US" altLang="zh-CN" dirty="0"/>
              <a:t>Property-11:</a:t>
            </a:r>
            <a:r>
              <a:rPr kumimoji="1" lang="zh-CN" altLang="en-US" dirty="0"/>
              <a:t> </a:t>
            </a:r>
            <a:r>
              <a:rPr lang="en-US" altLang="zh-CN" dirty="0"/>
              <a:t>Fault</a:t>
            </a:r>
            <a:r>
              <a:rPr lang="zh-CN" altLang="en-US" dirty="0"/>
              <a:t> </a:t>
            </a:r>
            <a:r>
              <a:rPr lang="en-US" altLang="zh-CN" dirty="0"/>
              <a:t>Tolerance</a:t>
            </a:r>
            <a:endParaRPr lang="zh-CN" altLang="en-US" dirty="0"/>
          </a:p>
        </p:txBody>
      </p:sp>
      <p:pic>
        <p:nvPicPr>
          <p:cNvPr id="15" name="图片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9" name="矩形 48">
            <a:extLst>
              <a:ext uri="{FF2B5EF4-FFF2-40B4-BE49-F238E27FC236}">
                <a16:creationId xmlns:a16="http://schemas.microsoft.com/office/drawing/2014/main" id="{2F02986E-9470-9B40-8786-665F6152E21B}"/>
              </a:ext>
            </a:extLst>
          </p:cNvPr>
          <p:cNvSpPr/>
          <p:nvPr/>
        </p:nvSpPr>
        <p:spPr>
          <a:xfrm>
            <a:off x="655131" y="5032765"/>
            <a:ext cx="5265224" cy="461665"/>
          </a:xfrm>
          <a:prstGeom prst="rect">
            <a:avLst/>
          </a:prstGeom>
        </p:spPr>
        <p:txBody>
          <a:bodyPr wrap="none">
            <a:spAutoFit/>
          </a:bodyPr>
          <a:lstStyle/>
          <a:p>
            <a:r>
              <a:rPr lang="en-US" altLang="zh-CN" sz="2400" dirty="0" err="1">
                <a:latin typeface="Arial" panose="020B0604020202020204" pitchFamily="34" charset="0"/>
                <a:cs typeface="Arial" panose="020B0604020202020204" pitchFamily="34" charset="0"/>
              </a:rPr>
              <a:t>Rowhammer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Attack:</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flip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memory</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bits!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1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4000" fill="remove" nodeType="withEffect">
                                  <p:stCondLst>
                                    <p:cond delay="0"/>
                                  </p:stCondLst>
                                  <p:childTnLst>
                                    <p:animClr clrSpc="rgb" dir="cw">
                                      <p:cBhvr>
                                        <p:cTn id="6" dur="500" fill="hold"/>
                                        <p:tgtEl>
                                          <p:spTgt spid="18"/>
                                        </p:tgtEl>
                                        <p:attrNameLst>
                                          <p:attrName>fillcolor</p:attrName>
                                        </p:attrNameLst>
                                      </p:cBhvr>
                                      <p:to>
                                        <a:srgbClr val="8EFA00"/>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 presetClass="emph" presetSubtype="2" repeatCount="4000" fill="remove" nodeType="withEffect">
                                  <p:stCondLst>
                                    <p:cond delay="0"/>
                                  </p:stCondLst>
                                  <p:childTnLst>
                                    <p:animClr clrSpc="rgb" dir="cw">
                                      <p:cBhvr>
                                        <p:cTn id="10" dur="500" fill="hold"/>
                                        <p:tgtEl>
                                          <p:spTgt spid="30"/>
                                        </p:tgtEl>
                                        <p:attrNameLst>
                                          <p:attrName>fillcolor</p:attrName>
                                        </p:attrNameLst>
                                      </p:cBhvr>
                                      <p:to>
                                        <a:srgbClr val="8EFA00"/>
                                      </p:to>
                                    </p:animClr>
                                    <p:set>
                                      <p:cBhvr>
                                        <p:cTn id="11" dur="500" fill="hold"/>
                                        <p:tgtEl>
                                          <p:spTgt spid="30"/>
                                        </p:tgtEl>
                                        <p:attrNameLst>
                                          <p:attrName>fill.type</p:attrName>
                                        </p:attrNameLst>
                                      </p:cBhvr>
                                      <p:to>
                                        <p:strVal val="solid"/>
                                      </p:to>
                                    </p:set>
                                    <p:set>
                                      <p:cBhvr>
                                        <p:cTn id="12" dur="500" fill="hold"/>
                                        <p:tgtEl>
                                          <p:spTgt spid="30"/>
                                        </p:tgtEl>
                                        <p:attrNameLst>
                                          <p:attrName>fill.on</p:attrName>
                                        </p:attrNameLst>
                                      </p:cBhvr>
                                      <p:to>
                                        <p:strVal val="true"/>
                                      </p:to>
                                    </p:set>
                                  </p:childTnLst>
                                </p:cTn>
                              </p:par>
                              <p:par>
                                <p:cTn id="13" presetID="1" presetClass="emph" presetSubtype="2" repeatCount="4000" fill="remove" nodeType="withEffect">
                                  <p:stCondLst>
                                    <p:cond delay="0"/>
                                  </p:stCondLst>
                                  <p:childTnLst>
                                    <p:animClr clrSpc="rgb" dir="cw">
                                      <p:cBhvr>
                                        <p:cTn id="14" dur="500" fill="hold"/>
                                        <p:tgtEl>
                                          <p:spTgt spid="31"/>
                                        </p:tgtEl>
                                        <p:attrNameLst>
                                          <p:attrName>fillcolor</p:attrName>
                                        </p:attrNameLst>
                                      </p:cBhvr>
                                      <p:to>
                                        <a:srgbClr val="8EFA00"/>
                                      </p:to>
                                    </p:animClr>
                                    <p:set>
                                      <p:cBhvr>
                                        <p:cTn id="15" dur="500" fill="hold"/>
                                        <p:tgtEl>
                                          <p:spTgt spid="31"/>
                                        </p:tgtEl>
                                        <p:attrNameLst>
                                          <p:attrName>fill.type</p:attrName>
                                        </p:attrNameLst>
                                      </p:cBhvr>
                                      <p:to>
                                        <p:strVal val="solid"/>
                                      </p:to>
                                    </p:set>
                                    <p:set>
                                      <p:cBhvr>
                                        <p:cTn id="16" dur="500" fill="hold"/>
                                        <p:tgtEl>
                                          <p:spTgt spid="31"/>
                                        </p:tgtEl>
                                        <p:attrNameLst>
                                          <p:attrName>fill.on</p:attrName>
                                        </p:attrNameLst>
                                      </p:cBhvr>
                                      <p:to>
                                        <p:strVal val="true"/>
                                      </p:to>
                                    </p:set>
                                  </p:childTnLst>
                                </p:cTn>
                              </p:par>
                              <p:par>
                                <p:cTn id="17" presetID="1" presetClass="emph" presetSubtype="2" repeatCount="4000" fill="remove" nodeType="withEffect">
                                  <p:stCondLst>
                                    <p:cond delay="0"/>
                                  </p:stCondLst>
                                  <p:childTnLst>
                                    <p:animClr clrSpc="rgb" dir="cw">
                                      <p:cBhvr>
                                        <p:cTn id="18" dur="500" fill="hold"/>
                                        <p:tgtEl>
                                          <p:spTgt spid="32"/>
                                        </p:tgtEl>
                                        <p:attrNameLst>
                                          <p:attrName>fillcolor</p:attrName>
                                        </p:attrNameLst>
                                      </p:cBhvr>
                                      <p:to>
                                        <a:srgbClr val="8EFA00"/>
                                      </p:to>
                                    </p:animClr>
                                    <p:set>
                                      <p:cBhvr>
                                        <p:cTn id="19" dur="500" fill="hold"/>
                                        <p:tgtEl>
                                          <p:spTgt spid="32"/>
                                        </p:tgtEl>
                                        <p:attrNameLst>
                                          <p:attrName>fill.type</p:attrName>
                                        </p:attrNameLst>
                                      </p:cBhvr>
                                      <p:to>
                                        <p:strVal val="solid"/>
                                      </p:to>
                                    </p:set>
                                    <p:set>
                                      <p:cBhvr>
                                        <p:cTn id="20" dur="500" fill="hold"/>
                                        <p:tgtEl>
                                          <p:spTgt spid="3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 is a System?</a:t>
            </a:r>
            <a:endParaRPr lang="zh-CN" altLang="en-US" dirty="0"/>
          </a:p>
        </p:txBody>
      </p:sp>
      <p:sp>
        <p:nvSpPr>
          <p:cNvPr id="5" name="内容占位符 4"/>
          <p:cNvSpPr>
            <a:spLocks noGrp="1"/>
          </p:cNvSpPr>
          <p:nvPr>
            <p:ph idx="1"/>
          </p:nvPr>
        </p:nvSpPr>
        <p:spPr/>
        <p:txBody>
          <a:bodyPr>
            <a:normAutofit/>
          </a:bodyPr>
          <a:lstStyle/>
          <a:p>
            <a:r>
              <a:rPr lang="en-US" altLang="zh-CN" dirty="0"/>
              <a:t>System = </a:t>
            </a:r>
            <a:endParaRPr lang="zh-CN" altLang="en-US" dirty="0"/>
          </a:p>
          <a:p>
            <a:pPr lvl="1"/>
            <a:r>
              <a:rPr lang="en-US" altLang="zh-CN" dirty="0">
                <a:solidFill>
                  <a:schemeClr val="accent1"/>
                </a:solidFill>
              </a:rPr>
              <a:t>Interacting set of components with a specified behavior at the interface with its environment</a:t>
            </a:r>
          </a:p>
          <a:p>
            <a:r>
              <a:rPr lang="en-US" altLang="zh-CN" dirty="0"/>
              <a:t>Examples</a:t>
            </a:r>
            <a:endParaRPr lang="zh-CN" altLang="en-US" dirty="0"/>
          </a:p>
          <a:p>
            <a:pPr lvl="1"/>
            <a:r>
              <a:rPr lang="en-US" altLang="zh-CN" dirty="0"/>
              <a:t>A web server, an</a:t>
            </a:r>
            <a:r>
              <a:rPr lang="zh-CN" altLang="en-US" dirty="0"/>
              <a:t> </a:t>
            </a:r>
            <a:r>
              <a:rPr lang="en-US" altLang="zh-CN" dirty="0"/>
              <a:t>Android</a:t>
            </a:r>
            <a:r>
              <a:rPr lang="zh-CN" altLang="en-US" dirty="0"/>
              <a:t> </a:t>
            </a:r>
            <a:r>
              <a:rPr lang="en-US" altLang="zh-CN" dirty="0"/>
              <a:t>phone, file systems, Linux, …</a:t>
            </a:r>
          </a:p>
        </p:txBody>
      </p:sp>
      <p:sp>
        <p:nvSpPr>
          <p:cNvPr id="2" name="幻灯片编号占位符 1"/>
          <p:cNvSpPr>
            <a:spLocks noGrp="1"/>
          </p:cNvSpPr>
          <p:nvPr>
            <p:ph type="sldNum" sz="quarter" idx="12"/>
          </p:nvPr>
        </p:nvSpPr>
        <p:spPr/>
        <p:txBody>
          <a:bodyPr/>
          <a:lstStyle/>
          <a:p>
            <a:fld id="{ADE361C3-C043-4A6E-BDCE-8DA1E7D90A3B}" type="slidenum">
              <a:rPr lang="zh-CN" altLang="en-US" smtClean="0"/>
              <a:t>4</a:t>
            </a:fld>
            <a:endParaRPr lang="zh-CN" altLang="en-US" dirty="0"/>
          </a:p>
        </p:txBody>
      </p:sp>
    </p:spTree>
    <p:extLst>
      <p:ext uri="{BB962C8B-B14F-4D97-AF65-F5344CB8AC3E}">
        <p14:creationId xmlns:p14="http://schemas.microsoft.com/office/powerpoint/2010/main" val="152662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EF694A8B-8AD1-D649-8F53-1F0A40776BDE}"/>
              </a:ext>
            </a:extLst>
          </p:cNvPr>
          <p:cNvSpPr>
            <a:spLocks noGrp="1"/>
          </p:cNvSpPr>
          <p:nvPr>
            <p:ph type="title"/>
          </p:nvPr>
        </p:nvSpPr>
        <p:spPr>
          <a:xfrm>
            <a:off x="457200" y="228865"/>
            <a:ext cx="8229600" cy="1369371"/>
          </a:xfrm>
        </p:spPr>
        <p:txBody>
          <a:bodyPr>
            <a:normAutofit/>
          </a:bodyPr>
          <a:lstStyle/>
          <a:p>
            <a:r>
              <a:rPr kumimoji="1" lang="en-US" altLang="zh-CN" dirty="0"/>
              <a:t>Property-11:</a:t>
            </a:r>
            <a:r>
              <a:rPr kumimoji="1" lang="zh-CN" altLang="en-US" dirty="0"/>
              <a:t> </a:t>
            </a:r>
            <a:br>
              <a:rPr kumimoji="1" lang="en-US" altLang="zh-CN" dirty="0"/>
            </a:br>
            <a:r>
              <a:rPr lang="en-US" altLang="zh-CN" dirty="0"/>
              <a:t>Fault</a:t>
            </a:r>
            <a:r>
              <a:rPr lang="zh-CN" altLang="en-US" dirty="0"/>
              <a:t> </a:t>
            </a:r>
            <a:r>
              <a:rPr lang="en-US" altLang="zh-CN" dirty="0"/>
              <a:t>Tolerance</a:t>
            </a:r>
            <a:endParaRPr lang="zh-CN" altLang="en-US" dirty="0"/>
          </a:p>
        </p:txBody>
      </p:sp>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solidFill>
            <a:srgbClr val="F23C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graphicFrame>
        <p:nvGraphicFramePr>
          <p:cNvPr id="49" name="Content Placeholder 4">
            <a:extLst>
              <a:ext uri="{FF2B5EF4-FFF2-40B4-BE49-F238E27FC236}">
                <a16:creationId xmlns:a16="http://schemas.microsoft.com/office/drawing/2014/main" id="{69F31A2A-E5D8-044F-B0EC-727B8D44E9C7}"/>
              </a:ext>
            </a:extLst>
          </p:cNvPr>
          <p:cNvGraphicFramePr>
            <a:graphicFrameLocks/>
          </p:cNvGraphicFramePr>
          <p:nvPr/>
        </p:nvGraphicFramePr>
        <p:xfrm>
          <a:off x="5111986" y="134484"/>
          <a:ext cx="3899066" cy="1639155"/>
        </p:xfrm>
        <a:graphic>
          <a:graphicData uri="http://schemas.openxmlformats.org/drawingml/2006/table">
            <a:tbl>
              <a:tblPr>
                <a:tableStyleId>{9D7B26C5-4107-4FEC-AEDC-1716B250A1EF}</a:tableStyleId>
              </a:tblPr>
              <a:tblGrid>
                <a:gridCol w="1912042">
                  <a:extLst>
                    <a:ext uri="{9D8B030D-6E8A-4147-A177-3AD203B41FA5}">
                      <a16:colId xmlns:a16="http://schemas.microsoft.com/office/drawing/2014/main" val="20000"/>
                    </a:ext>
                  </a:extLst>
                </a:gridCol>
                <a:gridCol w="716324">
                  <a:extLst>
                    <a:ext uri="{9D8B030D-6E8A-4147-A177-3AD203B41FA5}">
                      <a16:colId xmlns:a16="http://schemas.microsoft.com/office/drawing/2014/main" val="20001"/>
                    </a:ext>
                  </a:extLst>
                </a:gridCol>
                <a:gridCol w="1270700">
                  <a:extLst>
                    <a:ext uri="{9D8B030D-6E8A-4147-A177-3AD203B41FA5}">
                      <a16:colId xmlns:a16="http://schemas.microsoft.com/office/drawing/2014/main" val="20002"/>
                    </a:ext>
                  </a:extLst>
                </a:gridCol>
              </a:tblGrid>
              <a:tr h="327831">
                <a:tc>
                  <a:txBody>
                    <a:bodyPr/>
                    <a:lstStyle/>
                    <a:p>
                      <a:pPr algn="ctr"/>
                      <a:r>
                        <a:rPr lang="en-US" sz="1400" b="1" dirty="0">
                          <a:solidFill>
                            <a:schemeClr val="bg1"/>
                          </a:solidFill>
                          <a:latin typeface="Arial" panose="020B0604020202020204" pitchFamily="34" charset="0"/>
                          <a:cs typeface="Arial" panose="020B0604020202020204" pitchFamily="34" charset="0"/>
                        </a:rPr>
                        <a:t>CPU Architecture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1400" b="1" dirty="0">
                          <a:solidFill>
                            <a:schemeClr val="bg1"/>
                          </a:solidFill>
                          <a:latin typeface="Arial" panose="020B0604020202020204" pitchFamily="34" charset="0"/>
                          <a:cs typeface="Arial" panose="020B0604020202020204" pitchFamily="34" charset="0"/>
                        </a:rPr>
                        <a:t>Errors</a:t>
                      </a:r>
                      <a:endParaRPr lang="en-US" sz="1200" b="1" dirty="0">
                        <a:solidFill>
                          <a:schemeClr val="bg1"/>
                        </a:solidFill>
                        <a:latin typeface="Arial" panose="020B0604020202020204" pitchFamily="34" charset="0"/>
                        <a:cs typeface="Arial" panose="020B0604020202020204" pitchFamily="34"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1400" b="1">
                          <a:solidFill>
                            <a:schemeClr val="bg1"/>
                          </a:solidFill>
                          <a:latin typeface="Arial" panose="020B0604020202020204" pitchFamily="34" charset="0"/>
                          <a:cs typeface="Arial" panose="020B0604020202020204" pitchFamily="34" charset="0"/>
                        </a:rPr>
                        <a:t>Access-Rate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327831">
                <a:tc>
                  <a:txBody>
                    <a:bodyPr/>
                    <a:lstStyle/>
                    <a:p>
                      <a:r>
                        <a:rPr lang="en-US" sz="1200" b="0">
                          <a:solidFill>
                            <a:schemeClr val="tx1"/>
                          </a:solidFill>
                          <a:latin typeface="Arial" panose="020B0604020202020204" pitchFamily="34" charset="0"/>
                          <a:cs typeface="Arial" panose="020B0604020202020204" pitchFamily="34" charset="0"/>
                        </a:rPr>
                        <a:t>Intel Haswell (2013)</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rgbClr val="FF0000"/>
                          </a:solidFill>
                          <a:latin typeface="Arial" panose="020B0604020202020204" pitchFamily="34" charset="0"/>
                          <a:ea typeface="Cambria Math" panose="02040503050406030204" pitchFamily="18" charset="0"/>
                          <a:cs typeface="Arial" panose="020B0604020202020204" pitchFamily="34" charset="0"/>
                        </a:rPr>
                        <a:t>22.9K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Arial" panose="020B0604020202020204" pitchFamily="34" charset="0"/>
                          <a:cs typeface="Arial" panose="020B0604020202020204" pitchFamily="34" charset="0"/>
                        </a:rPr>
                        <a:t>12.3M/sec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831">
                <a:tc>
                  <a:txBody>
                    <a:bodyPr/>
                    <a:lstStyle/>
                    <a:p>
                      <a:r>
                        <a:rPr lang="en-US" sz="1200" b="0">
                          <a:solidFill>
                            <a:schemeClr val="tx1"/>
                          </a:solidFill>
                          <a:latin typeface="Arial" panose="020B0604020202020204" pitchFamily="34" charset="0"/>
                          <a:cs typeface="Arial" panose="020B0604020202020204" pitchFamily="34" charset="0"/>
                        </a:rPr>
                        <a:t>Intel Ivy</a:t>
                      </a:r>
                      <a:r>
                        <a:rPr lang="en-US" sz="1200" b="0" baseline="0">
                          <a:solidFill>
                            <a:schemeClr val="tx1"/>
                          </a:solidFill>
                          <a:latin typeface="Arial" panose="020B0604020202020204" pitchFamily="34" charset="0"/>
                          <a:cs typeface="Arial" panose="020B0604020202020204" pitchFamily="34" charset="0"/>
                        </a:rPr>
                        <a:t> Bridge (2012)</a:t>
                      </a:r>
                      <a:endParaRPr lang="en-US" sz="1200" b="0">
                        <a:solidFill>
                          <a:schemeClr val="tx1"/>
                        </a:solidFill>
                        <a:latin typeface="Arial" panose="020B0604020202020204" pitchFamily="34" charset="0"/>
                        <a:cs typeface="Arial" panose="020B0604020202020204" pitchFamily="34" charset="0"/>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rgbClr val="FF0000"/>
                          </a:solidFill>
                          <a:latin typeface="Arial" panose="020B0604020202020204" pitchFamily="34" charset="0"/>
                          <a:ea typeface="Cambria Math" panose="02040503050406030204" pitchFamily="18" charset="0"/>
                          <a:cs typeface="Arial" panose="020B0604020202020204" pitchFamily="34" charset="0"/>
                        </a:rPr>
                        <a:t>20.7K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Arial" panose="020B0604020202020204" pitchFamily="34" charset="0"/>
                          <a:cs typeface="Arial" panose="020B0604020202020204" pitchFamily="34" charset="0"/>
                        </a:rPr>
                        <a:t>11.7M/sec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7831">
                <a:tc>
                  <a:txBody>
                    <a:bodyPr/>
                    <a:lstStyle/>
                    <a:p>
                      <a:r>
                        <a:rPr lang="en-US" sz="1200" b="0">
                          <a:solidFill>
                            <a:schemeClr val="tx1"/>
                          </a:solidFill>
                          <a:latin typeface="Arial" panose="020B0604020202020204" pitchFamily="34" charset="0"/>
                          <a:cs typeface="Arial" panose="020B0604020202020204" pitchFamily="34" charset="0"/>
                        </a:rPr>
                        <a:t>Intel Sandy Bridge (2011)</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rgbClr val="FF0000"/>
                          </a:solidFill>
                          <a:latin typeface="Arial" panose="020B0604020202020204" pitchFamily="34" charset="0"/>
                          <a:ea typeface="Cambria Math" panose="02040503050406030204" pitchFamily="18" charset="0"/>
                          <a:cs typeface="Arial" panose="020B0604020202020204" pitchFamily="34" charset="0"/>
                        </a:rPr>
                        <a:t>16.1K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Arial" panose="020B0604020202020204" pitchFamily="34" charset="0"/>
                          <a:cs typeface="Arial" panose="020B0604020202020204" pitchFamily="34" charset="0"/>
                        </a:rPr>
                        <a:t>11.6M/sec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7831">
                <a:tc>
                  <a:txBody>
                    <a:bodyPr/>
                    <a:lstStyle/>
                    <a:p>
                      <a:r>
                        <a:rPr lang="en-US" sz="1200" b="0">
                          <a:solidFill>
                            <a:schemeClr val="tx1"/>
                          </a:solidFill>
                          <a:latin typeface="Arial" panose="020B0604020202020204" pitchFamily="34" charset="0"/>
                          <a:cs typeface="Arial" panose="020B0604020202020204" pitchFamily="34" charset="0"/>
                        </a:rPr>
                        <a:t>AMD</a:t>
                      </a:r>
                      <a:r>
                        <a:rPr lang="en-US" sz="1200" b="0" baseline="0">
                          <a:solidFill>
                            <a:schemeClr val="tx1"/>
                          </a:solidFill>
                          <a:latin typeface="Arial" panose="020B0604020202020204" pitchFamily="34" charset="0"/>
                          <a:cs typeface="Arial" panose="020B0604020202020204" pitchFamily="34" charset="0"/>
                        </a:rPr>
                        <a:t> Piledriver (2012)</a:t>
                      </a:r>
                      <a:endParaRPr lang="en-US" sz="1200" b="0">
                        <a:solidFill>
                          <a:schemeClr val="tx1"/>
                        </a:solidFill>
                        <a:latin typeface="Arial" panose="020B0604020202020204" pitchFamily="34" charset="0"/>
                        <a:cs typeface="Arial" panose="020B0604020202020204" pitchFamily="34" charset="0"/>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rgbClr val="FF0000"/>
                          </a:solidFill>
                          <a:latin typeface="Arial" panose="020B0604020202020204" pitchFamily="34" charset="0"/>
                          <a:ea typeface="Cambria Math" panose="02040503050406030204" pitchFamily="18" charset="0"/>
                          <a:cs typeface="Arial" panose="020B0604020202020204" pitchFamily="34" charset="0"/>
                        </a:rPr>
                        <a:t>59</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Arial" panose="020B0604020202020204" pitchFamily="34" charset="0"/>
                          <a:cs typeface="Arial" panose="020B0604020202020204" pitchFamily="34" charset="0"/>
                        </a:rPr>
                        <a:t>6.1M/sec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0" name="矩形 49">
            <a:extLst>
              <a:ext uri="{FF2B5EF4-FFF2-40B4-BE49-F238E27FC236}">
                <a16:creationId xmlns:a16="http://schemas.microsoft.com/office/drawing/2014/main" id="{6CD35785-369C-CC49-B96C-EC3EE38D789A}"/>
              </a:ext>
            </a:extLst>
          </p:cNvPr>
          <p:cNvSpPr/>
          <p:nvPr/>
        </p:nvSpPr>
        <p:spPr>
          <a:xfrm>
            <a:off x="655131" y="5032765"/>
            <a:ext cx="5265224" cy="461665"/>
          </a:xfrm>
          <a:prstGeom prst="rect">
            <a:avLst/>
          </a:prstGeom>
        </p:spPr>
        <p:txBody>
          <a:bodyPr wrap="none">
            <a:spAutoFit/>
          </a:bodyPr>
          <a:lstStyle/>
          <a:p>
            <a:r>
              <a:rPr lang="en-US" altLang="zh-CN" sz="2400" dirty="0" err="1">
                <a:latin typeface="Arial" panose="020B0604020202020204" pitchFamily="34" charset="0"/>
                <a:cs typeface="Arial" panose="020B0604020202020204" pitchFamily="34" charset="0"/>
              </a:rPr>
              <a:t>Rowhammer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Attack:</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flip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memory</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bits!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9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0A35E-61F5-9C43-AA00-77B8AFB2B431}"/>
              </a:ext>
            </a:extLst>
          </p:cNvPr>
          <p:cNvSpPr>
            <a:spLocks noGrp="1"/>
          </p:cNvSpPr>
          <p:nvPr>
            <p:ph type="title"/>
          </p:nvPr>
        </p:nvSpPr>
        <p:spPr/>
        <p:txBody>
          <a:bodyPr/>
          <a:lstStyle/>
          <a:p>
            <a:r>
              <a:rPr kumimoji="1" lang="en-US" altLang="zh-CN" dirty="0"/>
              <a:t>Property-12:</a:t>
            </a:r>
            <a:r>
              <a:rPr kumimoji="1" lang="zh-CN" altLang="en-US" dirty="0"/>
              <a:t> </a:t>
            </a:r>
            <a:r>
              <a:rPr kumimoji="1" lang="en-US" altLang="zh-CN" dirty="0"/>
              <a:t>Security</a:t>
            </a:r>
            <a:endParaRPr kumimoji="1" lang="zh-CN" altLang="en-US" dirty="0"/>
          </a:p>
        </p:txBody>
      </p:sp>
      <p:pic>
        <p:nvPicPr>
          <p:cNvPr id="4" name="Picture 4" descr="5122f5683910f.jpg">
            <a:extLst>
              <a:ext uri="{FF2B5EF4-FFF2-40B4-BE49-F238E27FC236}">
                <a16:creationId xmlns:a16="http://schemas.microsoft.com/office/drawing/2014/main" id="{31AF44AA-B0EF-A14A-B610-697B194A2F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4081636"/>
            <a:ext cx="4655689" cy="1080120"/>
          </a:xfrm>
          <a:prstGeom prst="rect">
            <a:avLst/>
          </a:prstGeom>
        </p:spPr>
      </p:pic>
      <p:pic>
        <p:nvPicPr>
          <p:cNvPr id="5" name="Picture 2" descr="Recovering FDE encryption keys, with FROST">
            <a:extLst>
              <a:ext uri="{FF2B5EF4-FFF2-40B4-BE49-F238E27FC236}">
                <a16:creationId xmlns:a16="http://schemas.microsoft.com/office/drawing/2014/main" id="{656994AA-4344-DD40-B329-F5BBEE9168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20072" y="1903160"/>
            <a:ext cx="1580468"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pic>
        <p:nvPicPr>
          <p:cNvPr id="6" name="Picture 4" descr="A Galaxy Nexus in the freezer, preparing to give up its encryption keys">
            <a:extLst>
              <a:ext uri="{FF2B5EF4-FFF2-40B4-BE49-F238E27FC236}">
                <a16:creationId xmlns:a16="http://schemas.microsoft.com/office/drawing/2014/main" id="{F7E1BA4D-5D1A-FA4F-8F8B-E366E6C81B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95736" y="1903160"/>
            <a:ext cx="2808624"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sp>
        <p:nvSpPr>
          <p:cNvPr id="9" name="矩形 8">
            <a:extLst>
              <a:ext uri="{FF2B5EF4-FFF2-40B4-BE49-F238E27FC236}">
                <a16:creationId xmlns:a16="http://schemas.microsoft.com/office/drawing/2014/main" id="{60DC6460-F9D3-2346-A6EE-EFE967EE3782}"/>
              </a:ext>
            </a:extLst>
          </p:cNvPr>
          <p:cNvSpPr/>
          <p:nvPr/>
        </p:nvSpPr>
        <p:spPr>
          <a:xfrm>
            <a:off x="486592" y="1327096"/>
            <a:ext cx="8477896" cy="369332"/>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Cold-boot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attack</a:t>
            </a:r>
            <a:r>
              <a:rPr lang="en-US" altLang="zh-CN" dirty="0">
                <a:latin typeface="Arial" panose="020B0604020202020204" pitchFamily="34" charset="0"/>
                <a:cs typeface="Arial" panose="020B0604020202020204" pitchFamily="34" charset="0"/>
              </a:rPr>
              <a:t>: physically attack that can scan memory to get any plaintext</a:t>
            </a:r>
          </a:p>
        </p:txBody>
      </p:sp>
      <p:sp>
        <p:nvSpPr>
          <p:cNvPr id="10" name="矩形 9">
            <a:extLst>
              <a:ext uri="{FF2B5EF4-FFF2-40B4-BE49-F238E27FC236}">
                <a16:creationId xmlns:a16="http://schemas.microsoft.com/office/drawing/2014/main" id="{B53C3E4B-FF77-9C4C-A909-56574C247937}"/>
              </a:ext>
            </a:extLst>
          </p:cNvPr>
          <p:cNvSpPr/>
          <p:nvPr/>
        </p:nvSpPr>
        <p:spPr>
          <a:xfrm>
            <a:off x="144016" y="5316805"/>
            <a:ext cx="8820472" cy="276999"/>
          </a:xfrm>
          <a:prstGeom prst="rect">
            <a:avLst/>
          </a:prstGeom>
        </p:spPr>
        <p:txBody>
          <a:bodyPr wrap="square">
            <a:spAutoFit/>
          </a:bodyPr>
          <a:lstStyle/>
          <a:p>
            <a:pPr algn="ctr"/>
            <a:r>
              <a:rPr lang="en-US" altLang="zh-CN" sz="1200" dirty="0">
                <a:solidFill>
                  <a:srgbClr val="000000"/>
                </a:solidFill>
                <a:latin typeface="Arial" panose="020B0604020202020204" pitchFamily="34" charset="0"/>
                <a:cs typeface="Arial" panose="020B0604020202020204" pitchFamily="34" charset="0"/>
              </a:rPr>
              <a:t>Müller, </a:t>
            </a:r>
            <a:r>
              <a:rPr lang="en-US" altLang="zh-CN" sz="1200" dirty="0" err="1">
                <a:solidFill>
                  <a:srgbClr val="000000"/>
                </a:solidFill>
                <a:latin typeface="Arial" panose="020B0604020202020204" pitchFamily="34" charset="0"/>
                <a:cs typeface="Arial" panose="020B0604020202020204" pitchFamily="34" charset="0"/>
              </a:rPr>
              <a:t>Tilo</a:t>
            </a:r>
            <a:r>
              <a:rPr lang="en-US" altLang="zh-CN" sz="1200" dirty="0">
                <a:solidFill>
                  <a:srgbClr val="000000"/>
                </a:solidFill>
                <a:latin typeface="Arial" panose="020B0604020202020204" pitchFamily="34" charset="0"/>
                <a:cs typeface="Arial" panose="020B0604020202020204" pitchFamily="34" charset="0"/>
              </a:rPr>
              <a:t>, and Michael </a:t>
            </a:r>
            <a:r>
              <a:rPr lang="en-US" altLang="zh-CN" sz="1200" dirty="0" err="1">
                <a:solidFill>
                  <a:srgbClr val="000000"/>
                </a:solidFill>
                <a:latin typeface="Arial" panose="020B0604020202020204" pitchFamily="34" charset="0"/>
                <a:cs typeface="Arial" panose="020B0604020202020204" pitchFamily="34" charset="0"/>
              </a:rPr>
              <a:t>Spreitzenbarth</a:t>
            </a:r>
            <a:r>
              <a:rPr lang="en-US" altLang="zh-CN" sz="1200" dirty="0">
                <a:solidFill>
                  <a:srgbClr val="000000"/>
                </a:solidFill>
                <a:latin typeface="Arial" panose="020B0604020202020204" pitchFamily="34" charset="0"/>
                <a:cs typeface="Arial" panose="020B0604020202020204" pitchFamily="34" charset="0"/>
              </a:rPr>
              <a:t>. "Frost." </a:t>
            </a:r>
            <a:r>
              <a:rPr lang="en-US" altLang="zh-CN" sz="1200" i="1" dirty="0">
                <a:solidFill>
                  <a:srgbClr val="000000"/>
                </a:solidFill>
                <a:latin typeface="Arial" panose="020B0604020202020204" pitchFamily="34" charset="0"/>
                <a:cs typeface="Arial" panose="020B0604020202020204" pitchFamily="34" charset="0"/>
              </a:rPr>
              <a:t>Applied Cryptography and Network Security</a:t>
            </a:r>
            <a:r>
              <a:rPr lang="en-US" altLang="zh-CN" sz="1200" dirty="0">
                <a:solidFill>
                  <a:srgbClr val="000000"/>
                </a:solidFill>
                <a:latin typeface="Arial" panose="020B0604020202020204" pitchFamily="34" charset="0"/>
                <a:cs typeface="Arial" panose="020B0604020202020204" pitchFamily="34" charset="0"/>
              </a:rPr>
              <a:t>. Springer Berlin Heidelberg, 2013.</a:t>
            </a:r>
            <a:endParaRPr lang="zh-CN" altLang="en-US" sz="12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40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CC279-3094-B54B-AD41-5BDD5B5C3BC1}"/>
              </a:ext>
            </a:extLst>
          </p:cNvPr>
          <p:cNvSpPr>
            <a:spLocks noGrp="1"/>
          </p:cNvSpPr>
          <p:nvPr>
            <p:ph type="title"/>
          </p:nvPr>
        </p:nvSpPr>
        <p:spPr/>
        <p:txBody>
          <a:bodyPr/>
          <a:lstStyle/>
          <a:p>
            <a:r>
              <a:rPr kumimoji="1" lang="en-US" altLang="zh-CN" dirty="0"/>
              <a:t>Property-12:</a:t>
            </a:r>
            <a:r>
              <a:rPr kumimoji="1" lang="zh-CN" altLang="en-US" dirty="0"/>
              <a:t> </a:t>
            </a:r>
            <a:r>
              <a:rPr kumimoji="1" lang="en-US" altLang="zh-CN" dirty="0"/>
              <a:t>Security</a:t>
            </a:r>
            <a:endParaRPr kumimoji="1" lang="zh-CN" altLang="en-US" dirty="0"/>
          </a:p>
        </p:txBody>
      </p:sp>
      <p:pic>
        <p:nvPicPr>
          <p:cNvPr id="7" name="Picture 4">
            <a:extLst>
              <a:ext uri="{FF2B5EF4-FFF2-40B4-BE49-F238E27FC236}">
                <a16:creationId xmlns:a16="http://schemas.microsoft.com/office/drawing/2014/main" id="{10B36650-81E6-1E43-9DF6-3D08B7C8AF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9552" y="1689983"/>
            <a:ext cx="1642441" cy="2463661"/>
          </a:xfrm>
          <a:prstGeom prst="rect">
            <a:avLst/>
          </a:prstGeom>
          <a:ln w="28575">
            <a:solidFill>
              <a:srgbClr val="7030A0"/>
            </a:solidFill>
          </a:ln>
        </p:spPr>
      </p:pic>
      <p:sp>
        <p:nvSpPr>
          <p:cNvPr id="8" name="矩形 7">
            <a:extLst>
              <a:ext uri="{FF2B5EF4-FFF2-40B4-BE49-F238E27FC236}">
                <a16:creationId xmlns:a16="http://schemas.microsoft.com/office/drawing/2014/main" id="{9E47B01D-6354-104A-9AB9-9C8199B5AD98}"/>
              </a:ext>
            </a:extLst>
          </p:cNvPr>
          <p:cNvSpPr/>
          <p:nvPr/>
        </p:nvSpPr>
        <p:spPr>
          <a:xfrm>
            <a:off x="0" y="5244796"/>
            <a:ext cx="8892480" cy="276999"/>
          </a:xfrm>
          <a:prstGeom prst="rect">
            <a:avLst/>
          </a:prstGeom>
        </p:spPr>
        <p:txBody>
          <a:bodyPr wrap="square">
            <a:spAutoFit/>
          </a:bodyPr>
          <a:lstStyle/>
          <a:p>
            <a:pPr algn="ctr"/>
            <a:r>
              <a:rPr lang="en-US" altLang="zh-CN" sz="1200" dirty="0" err="1">
                <a:solidFill>
                  <a:srgbClr val="000000"/>
                </a:solidFill>
                <a:latin typeface="等线" panose="02010600030101010101" pitchFamily="2" charset="-122"/>
              </a:rPr>
              <a:t>Cai</a:t>
            </a:r>
            <a:r>
              <a:rPr lang="en-US" altLang="zh-CN" sz="1200" dirty="0">
                <a:solidFill>
                  <a:srgbClr val="000000"/>
                </a:solidFill>
                <a:latin typeface="等线" panose="02010600030101010101" pitchFamily="2" charset="-122"/>
              </a:rPr>
              <a:t>, Liang, and </a:t>
            </a:r>
            <a:r>
              <a:rPr lang="en-US" altLang="zh-CN" sz="1200" dirty="0" err="1">
                <a:solidFill>
                  <a:srgbClr val="000000"/>
                </a:solidFill>
                <a:latin typeface="等线" panose="02010600030101010101" pitchFamily="2" charset="-122"/>
              </a:rPr>
              <a:t>Hao</a:t>
            </a:r>
            <a:r>
              <a:rPr lang="en-US" altLang="zh-CN" sz="1200" dirty="0">
                <a:solidFill>
                  <a:srgbClr val="000000"/>
                </a:solidFill>
                <a:latin typeface="等线" panose="02010600030101010101" pitchFamily="2" charset="-122"/>
              </a:rPr>
              <a:t> Chen. "</a:t>
            </a:r>
            <a:r>
              <a:rPr lang="en-US" altLang="zh-CN" sz="1200" dirty="0" err="1">
                <a:solidFill>
                  <a:srgbClr val="000000"/>
                </a:solidFill>
                <a:latin typeface="等线" panose="02010600030101010101" pitchFamily="2" charset="-122"/>
              </a:rPr>
              <a:t>TouchLogger</a:t>
            </a:r>
            <a:r>
              <a:rPr lang="en-US" altLang="zh-CN" sz="1200" dirty="0">
                <a:solidFill>
                  <a:srgbClr val="000000"/>
                </a:solidFill>
                <a:latin typeface="等线" panose="02010600030101010101" pitchFamily="2" charset="-122"/>
              </a:rPr>
              <a:t>: Inferring Keystrokes on Touch Screen from Smartphone motion." </a:t>
            </a:r>
            <a:r>
              <a:rPr lang="en-US" altLang="zh-CN" sz="1200" i="1" dirty="0" err="1">
                <a:solidFill>
                  <a:srgbClr val="000000"/>
                </a:solidFill>
                <a:latin typeface="等线" panose="02010600030101010101" pitchFamily="2" charset="-122"/>
              </a:rPr>
              <a:t>HotSec</a:t>
            </a:r>
            <a:r>
              <a:rPr lang="en-US" altLang="zh-CN" sz="1200" dirty="0">
                <a:solidFill>
                  <a:srgbClr val="000000"/>
                </a:solidFill>
                <a:latin typeface="等线" panose="02010600030101010101" pitchFamily="2" charset="-122"/>
              </a:rPr>
              <a:t>. 2011.</a:t>
            </a:r>
            <a:endParaRPr lang="zh-CN" altLang="en-US" sz="1200" dirty="0">
              <a:solidFill>
                <a:srgbClr val="000000"/>
              </a:solidFill>
              <a:latin typeface="等线" panose="02010600030101010101" pitchFamily="2" charset="-122"/>
            </a:endParaRPr>
          </a:p>
        </p:txBody>
      </p:sp>
      <p:pic>
        <p:nvPicPr>
          <p:cNvPr id="9" name="图片 8">
            <a:extLst>
              <a:ext uri="{FF2B5EF4-FFF2-40B4-BE49-F238E27FC236}">
                <a16:creationId xmlns:a16="http://schemas.microsoft.com/office/drawing/2014/main" id="{433ABD4F-F637-0640-88CF-3DEE364BE7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78873" y="1689983"/>
            <a:ext cx="6053567" cy="2463661"/>
          </a:xfrm>
          <a:prstGeom prst="rect">
            <a:avLst/>
          </a:prstGeom>
          <a:solidFill>
            <a:srgbClr val="7030A0"/>
          </a:solidFill>
          <a:ln w="19050">
            <a:solidFill>
              <a:srgbClr val="7030A0"/>
            </a:solidFill>
          </a:ln>
        </p:spPr>
      </p:pic>
      <p:sp>
        <p:nvSpPr>
          <p:cNvPr id="13" name="内容占位符 2">
            <a:extLst>
              <a:ext uri="{FF2B5EF4-FFF2-40B4-BE49-F238E27FC236}">
                <a16:creationId xmlns:a16="http://schemas.microsoft.com/office/drawing/2014/main" id="{A2110B39-33E5-B249-A1D3-0778B7883CB0}"/>
              </a:ext>
            </a:extLst>
          </p:cNvPr>
          <p:cNvSpPr>
            <a:spLocks noGrp="1"/>
          </p:cNvSpPr>
          <p:nvPr>
            <p:ph idx="1"/>
          </p:nvPr>
        </p:nvSpPr>
        <p:spPr>
          <a:xfrm>
            <a:off x="457200" y="4621353"/>
            <a:ext cx="8229600" cy="900442"/>
          </a:xfrm>
        </p:spPr>
        <p:txBody>
          <a:bodyPr>
            <a:normAutofit/>
          </a:bodyPr>
          <a:lstStyle/>
          <a:p>
            <a:r>
              <a:rPr lang="en-US" altLang="zh-CN" sz="2000" b="1" dirty="0"/>
              <a:t>Side-Channel: infer PIN code through motion-detector</a:t>
            </a:r>
          </a:p>
        </p:txBody>
      </p:sp>
    </p:spTree>
    <p:extLst>
      <p:ext uri="{BB962C8B-B14F-4D97-AF65-F5344CB8AC3E}">
        <p14:creationId xmlns:p14="http://schemas.microsoft.com/office/powerpoint/2010/main" val="210972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B2B5A-5128-164E-8AAD-BC64E9F23774}"/>
              </a:ext>
            </a:extLst>
          </p:cNvPr>
          <p:cNvSpPr>
            <a:spLocks noGrp="1"/>
          </p:cNvSpPr>
          <p:nvPr>
            <p:ph type="title"/>
          </p:nvPr>
        </p:nvSpPr>
        <p:spPr/>
        <p:txBody>
          <a:bodyPr/>
          <a:lstStyle/>
          <a:p>
            <a:r>
              <a:rPr kumimoji="1" lang="en-US" altLang="zh-CN" dirty="0"/>
              <a:t>Property-13:</a:t>
            </a:r>
            <a:r>
              <a:rPr kumimoji="1" lang="zh-CN" altLang="en-US" dirty="0"/>
              <a:t> </a:t>
            </a:r>
            <a:r>
              <a:rPr kumimoji="1" lang="en-US" altLang="zh-CN" dirty="0"/>
              <a:t>Privacy</a:t>
            </a:r>
            <a:endParaRPr kumimoji="1" lang="zh-CN" altLang="en-US" dirty="0"/>
          </a:p>
        </p:txBody>
      </p:sp>
      <p:pic>
        <p:nvPicPr>
          <p:cNvPr id="4" name="图片 3">
            <a:extLst>
              <a:ext uri="{FF2B5EF4-FFF2-40B4-BE49-F238E27FC236}">
                <a16:creationId xmlns:a16="http://schemas.microsoft.com/office/drawing/2014/main" id="{B4B4282E-0E08-D741-AE22-5E11912731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824" y="1128854"/>
            <a:ext cx="7740352" cy="4430873"/>
          </a:xfrm>
          <a:prstGeom prst="rect">
            <a:avLst/>
          </a:prstGeom>
        </p:spPr>
      </p:pic>
    </p:spTree>
    <p:extLst>
      <p:ext uri="{BB962C8B-B14F-4D97-AF65-F5344CB8AC3E}">
        <p14:creationId xmlns:p14="http://schemas.microsoft.com/office/powerpoint/2010/main" val="1317661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0C651-4FCC-CC40-84B0-7EE16D7B6E30}"/>
              </a:ext>
            </a:extLst>
          </p:cNvPr>
          <p:cNvSpPr>
            <a:spLocks noGrp="1"/>
          </p:cNvSpPr>
          <p:nvPr>
            <p:ph type="title"/>
          </p:nvPr>
        </p:nvSpPr>
        <p:spPr/>
        <p:txBody>
          <a:bodyPr/>
          <a:lstStyle/>
          <a:p>
            <a:r>
              <a:rPr kumimoji="1" lang="en-US" altLang="zh-CN" dirty="0"/>
              <a:t>Property-14:</a:t>
            </a:r>
            <a:r>
              <a:rPr kumimoji="1" lang="zh-CN" altLang="en-US" dirty="0"/>
              <a:t> </a:t>
            </a:r>
            <a:r>
              <a:rPr kumimoji="1" lang="en-US" altLang="zh-CN" dirty="0"/>
              <a:t>Trust</a:t>
            </a:r>
            <a:endParaRPr kumimoji="1" lang="zh-CN" altLang="en-US" dirty="0"/>
          </a:p>
        </p:txBody>
      </p:sp>
      <p:pic>
        <p:nvPicPr>
          <p:cNvPr id="6146" name="Picture 2" descr="buildings exploding - Google Search | Fight club, Where is my mind, Movies">
            <a:extLst>
              <a:ext uri="{FF2B5EF4-FFF2-40B4-BE49-F238E27FC236}">
                <a16:creationId xmlns:a16="http://schemas.microsoft.com/office/drawing/2014/main" id="{9B0C036C-7308-E44A-983A-C0DB1E50DC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37928" y="1345332"/>
            <a:ext cx="5868144" cy="36675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19AF0D5-0711-5E40-B5FA-65AC1CB3CCCB}"/>
              </a:ext>
            </a:extLst>
          </p:cNvPr>
          <p:cNvSpPr txBox="1"/>
          <p:nvPr/>
        </p:nvSpPr>
        <p:spPr>
          <a:xfrm>
            <a:off x="2267743" y="5130240"/>
            <a:ext cx="4608512" cy="369332"/>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Fighting</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Club,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1999</a:t>
            </a:r>
            <a:endParaRPr kumimoji="1"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E377312C-63DF-824F-91F9-4E69A49BCBCF}"/>
              </a:ext>
            </a:extLst>
          </p:cNvPr>
          <p:cNvSpPr/>
          <p:nvPr/>
        </p:nvSpPr>
        <p:spPr>
          <a:xfrm>
            <a:off x="2985668" y="1489348"/>
            <a:ext cx="3172663" cy="369332"/>
          </a:xfrm>
          <a:prstGeom prst="rect">
            <a:avLst/>
          </a:prstGeom>
        </p:spPr>
        <p:txBody>
          <a:bodyPr wrap="none">
            <a:spAutoFit/>
          </a:bodyPr>
          <a:lstStyle/>
          <a:p>
            <a:r>
              <a:rPr kumimoji="1" lang="en-US" altLang="zh-CN" dirty="0">
                <a:solidFill>
                  <a:schemeClr val="bg1"/>
                </a:solidFill>
              </a:rPr>
              <a:t>Guess</a:t>
            </a:r>
            <a:r>
              <a:rPr kumimoji="1" lang="zh-CN" altLang="en-US" dirty="0">
                <a:solidFill>
                  <a:schemeClr val="bg1"/>
                </a:solidFill>
              </a:rPr>
              <a:t> </a:t>
            </a:r>
            <a:r>
              <a:rPr kumimoji="1" lang="en-US" altLang="zh-CN" dirty="0">
                <a:solidFill>
                  <a:schemeClr val="bg1"/>
                </a:solidFill>
              </a:rPr>
              <a:t>where</a:t>
            </a:r>
            <a:r>
              <a:rPr kumimoji="1" lang="zh-CN" altLang="en-US" dirty="0">
                <a:solidFill>
                  <a:schemeClr val="bg1"/>
                </a:solidFill>
              </a:rPr>
              <a:t> </a:t>
            </a:r>
            <a:r>
              <a:rPr kumimoji="1" lang="en-US" altLang="zh-CN" dirty="0">
                <a:solidFill>
                  <a:schemeClr val="bg1"/>
                </a:solidFill>
              </a:rPr>
              <a:t>is</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money?</a:t>
            </a:r>
            <a:endParaRPr lang="zh-CN" altLang="en-US" dirty="0">
              <a:solidFill>
                <a:schemeClr val="bg1"/>
              </a:solidFill>
            </a:endParaRPr>
          </a:p>
        </p:txBody>
      </p:sp>
    </p:spTree>
    <p:extLst>
      <p:ext uri="{BB962C8B-B14F-4D97-AF65-F5344CB8AC3E}">
        <p14:creationId xmlns:p14="http://schemas.microsoft.com/office/powerpoint/2010/main" val="2926089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3F0C5-713F-504B-B18C-4276DCF3FA11}"/>
              </a:ext>
            </a:extLst>
          </p:cNvPr>
          <p:cNvSpPr>
            <a:spLocks noGrp="1"/>
          </p:cNvSpPr>
          <p:nvPr>
            <p:ph type="title"/>
          </p:nvPr>
        </p:nvSpPr>
        <p:spPr/>
        <p:txBody>
          <a:bodyPr/>
          <a:lstStyle/>
          <a:p>
            <a:r>
              <a:rPr kumimoji="1" lang="en-US" altLang="zh-CN" dirty="0"/>
              <a:t>Conflict</a:t>
            </a:r>
            <a:r>
              <a:rPr kumimoji="1" lang="zh-CN" altLang="en-US" dirty="0"/>
              <a:t> </a:t>
            </a:r>
            <a:r>
              <a:rPr kumimoji="1" lang="en-US" altLang="zh-CN" dirty="0"/>
              <a:t>between</a:t>
            </a:r>
            <a:r>
              <a:rPr kumimoji="1" lang="zh-CN" altLang="en-US" dirty="0"/>
              <a:t> </a:t>
            </a:r>
            <a:r>
              <a:rPr kumimoji="1" lang="en-US" altLang="zh-CN" dirty="0"/>
              <a:t>these</a:t>
            </a:r>
            <a:r>
              <a:rPr kumimoji="1" lang="zh-CN" altLang="en-US" dirty="0"/>
              <a:t> </a:t>
            </a:r>
            <a:r>
              <a:rPr kumimoji="1" lang="en-US" altLang="zh-CN" dirty="0"/>
              <a:t>Properties</a:t>
            </a:r>
            <a:endParaRPr kumimoji="1" lang="zh-CN" altLang="en-US" dirty="0"/>
          </a:p>
        </p:txBody>
      </p:sp>
      <p:sp>
        <p:nvSpPr>
          <p:cNvPr id="3" name="内容占位符 2">
            <a:extLst>
              <a:ext uri="{FF2B5EF4-FFF2-40B4-BE49-F238E27FC236}">
                <a16:creationId xmlns:a16="http://schemas.microsoft.com/office/drawing/2014/main" id="{BBC59240-6CAD-CD49-8538-2FEA50175187}"/>
              </a:ext>
            </a:extLst>
          </p:cNvPr>
          <p:cNvSpPr>
            <a:spLocks noGrp="1"/>
          </p:cNvSpPr>
          <p:nvPr>
            <p:ph idx="1"/>
          </p:nvPr>
        </p:nvSpPr>
        <p:spPr>
          <a:xfrm>
            <a:off x="457200" y="1345332"/>
            <a:ext cx="8229600" cy="3960440"/>
          </a:xfrm>
        </p:spPr>
        <p:txBody>
          <a:bodyPr>
            <a:normAutofit fontScale="92500" lnSpcReduction="10000"/>
          </a:bodyPr>
          <a:lstStyle/>
          <a:p>
            <a:r>
              <a:rPr kumimoji="1" lang="en-US" altLang="zh-CN" dirty="0"/>
              <a:t>Usability</a:t>
            </a:r>
            <a:r>
              <a:rPr kumimoji="1" lang="zh-CN" altLang="en-US" dirty="0"/>
              <a:t> </a:t>
            </a:r>
            <a:r>
              <a:rPr kumimoji="1" lang="en-US" altLang="zh-CN" dirty="0"/>
              <a:t>VS.</a:t>
            </a:r>
            <a:r>
              <a:rPr kumimoji="1" lang="zh-CN" altLang="en-US" dirty="0"/>
              <a:t> </a:t>
            </a:r>
            <a:r>
              <a:rPr kumimoji="1" lang="en-US" altLang="zh-CN" dirty="0"/>
              <a:t>Privacy</a:t>
            </a:r>
          </a:p>
          <a:p>
            <a:r>
              <a:rPr kumimoji="1" lang="en-US" altLang="zh-CN" dirty="0"/>
              <a:t>Performance</a:t>
            </a:r>
            <a:r>
              <a:rPr kumimoji="1" lang="zh-CN" altLang="en-US" dirty="0"/>
              <a:t> </a:t>
            </a:r>
            <a:r>
              <a:rPr kumimoji="1" lang="en-US" altLang="zh-CN" dirty="0"/>
              <a:t>VS.</a:t>
            </a:r>
            <a:r>
              <a:rPr kumimoji="1" lang="zh-CN" altLang="en-US" dirty="0"/>
              <a:t> </a:t>
            </a:r>
            <a:r>
              <a:rPr kumimoji="1" lang="en-US" altLang="zh-CN" dirty="0"/>
              <a:t>Security</a:t>
            </a:r>
          </a:p>
          <a:p>
            <a:r>
              <a:rPr kumimoji="1" lang="en-US" altLang="zh-CN" dirty="0"/>
              <a:t>Fault</a:t>
            </a:r>
            <a:r>
              <a:rPr kumimoji="1" lang="zh-CN" altLang="en-US" dirty="0"/>
              <a:t> </a:t>
            </a:r>
            <a:r>
              <a:rPr kumimoji="1" lang="en-US" altLang="zh-CN" dirty="0"/>
              <a:t>Tolerance</a:t>
            </a:r>
            <a:r>
              <a:rPr kumimoji="1" lang="zh-CN" altLang="en-US" dirty="0"/>
              <a:t> </a:t>
            </a:r>
            <a:r>
              <a:rPr kumimoji="1" lang="en-US" altLang="zh-CN" dirty="0"/>
              <a:t>VS.</a:t>
            </a:r>
            <a:r>
              <a:rPr kumimoji="1" lang="zh-CN" altLang="en-US" dirty="0"/>
              <a:t> </a:t>
            </a:r>
            <a:r>
              <a:rPr kumimoji="1" lang="en-US" altLang="zh-CN" dirty="0"/>
              <a:t>Consistency</a:t>
            </a:r>
          </a:p>
          <a:p>
            <a:r>
              <a:rPr kumimoji="1" lang="en-US" altLang="zh-CN" dirty="0"/>
              <a:t>Throughput vs. latency </a:t>
            </a:r>
          </a:p>
          <a:p>
            <a:r>
              <a:rPr kumimoji="1" lang="en-US" altLang="zh-CN" dirty="0"/>
              <a:t>...</a:t>
            </a:r>
          </a:p>
          <a:p>
            <a:endParaRPr kumimoji="1" lang="en-US" altLang="zh-CN" dirty="0"/>
          </a:p>
          <a:p>
            <a:r>
              <a:rPr kumimoji="1" lang="en-US" altLang="zh-CN" dirty="0"/>
              <a:t>All</a:t>
            </a:r>
            <a:r>
              <a:rPr kumimoji="1" lang="zh-CN" altLang="en-US" dirty="0"/>
              <a:t> </a:t>
            </a:r>
            <a:r>
              <a:rPr kumimoji="1" lang="en-US" altLang="zh-CN" dirty="0"/>
              <a:t>these</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more</a:t>
            </a:r>
            <a:r>
              <a:rPr kumimoji="1" lang="zh-CN" altLang="en-US" dirty="0"/>
              <a:t> </a:t>
            </a:r>
            <a:r>
              <a:rPr kumimoji="1" lang="en-US" altLang="zh-CN" dirty="0"/>
              <a:t>complexity</a:t>
            </a:r>
            <a:endParaRPr kumimoji="1" lang="zh-CN" altLang="en-US" dirty="0"/>
          </a:p>
        </p:txBody>
      </p:sp>
    </p:spTree>
    <p:extLst>
      <p:ext uri="{BB962C8B-B14F-4D97-AF65-F5344CB8AC3E}">
        <p14:creationId xmlns:p14="http://schemas.microsoft.com/office/powerpoint/2010/main" val="2317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Principles</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4388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General Design Principles: 1/3</a:t>
            </a:r>
            <a:endParaRPr lang="zh-CN" altLang="en-US" dirty="0"/>
          </a:p>
        </p:txBody>
      </p:sp>
      <p:sp>
        <p:nvSpPr>
          <p:cNvPr id="3" name="内容占位符 2"/>
          <p:cNvSpPr>
            <a:spLocks noGrp="1"/>
          </p:cNvSpPr>
          <p:nvPr>
            <p:ph idx="1"/>
          </p:nvPr>
        </p:nvSpPr>
        <p:spPr>
          <a:xfrm>
            <a:off x="457200" y="1333501"/>
            <a:ext cx="8579296" cy="3771636"/>
          </a:xfrm>
        </p:spPr>
        <p:txBody>
          <a:bodyPr>
            <a:normAutofit/>
          </a:bodyPr>
          <a:lstStyle/>
          <a:p>
            <a:r>
              <a:rPr lang="en-US" altLang="zh-CN" dirty="0"/>
              <a:t>Adopt sweeping simplifications</a:t>
            </a:r>
          </a:p>
          <a:p>
            <a:r>
              <a:rPr lang="en-US" altLang="zh-CN" dirty="0"/>
              <a:t>Avoid excessive generality</a:t>
            </a:r>
          </a:p>
          <a:p>
            <a:r>
              <a:rPr lang="en-US" altLang="zh-CN" dirty="0"/>
              <a:t>Avoid rarely used components</a:t>
            </a:r>
          </a:p>
          <a:p>
            <a:r>
              <a:rPr lang="en-US" altLang="zh-CN" dirty="0"/>
              <a:t>Be explicit</a:t>
            </a:r>
          </a:p>
          <a:p>
            <a:r>
              <a:rPr lang="en-US" altLang="zh-CN" dirty="0"/>
              <a:t>Decouple modules with indirection</a:t>
            </a:r>
          </a:p>
          <a:p>
            <a:r>
              <a:rPr lang="en-US" altLang="zh-CN" dirty="0"/>
              <a:t>Design for iteration</a:t>
            </a:r>
          </a:p>
        </p:txBody>
      </p:sp>
    </p:spTree>
    <p:extLst>
      <p:ext uri="{BB962C8B-B14F-4D97-AF65-F5344CB8AC3E}">
        <p14:creationId xmlns:p14="http://schemas.microsoft.com/office/powerpoint/2010/main" val="3983293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Keep simple, Keep stupid</a:t>
            </a:r>
            <a:endParaRPr lang="zh-CN" altLang="en-US" dirty="0"/>
          </a:p>
        </p:txBody>
      </p:sp>
    </p:spTree>
    <p:extLst>
      <p:ext uri="{BB962C8B-B14F-4D97-AF65-F5344CB8AC3E}">
        <p14:creationId xmlns:p14="http://schemas.microsoft.com/office/powerpoint/2010/main" val="752131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Occam's Razor</a:t>
            </a:r>
            <a:endParaRPr kumimoji="1" lang="zh-CN" altLang="en-US" dirty="0"/>
          </a:p>
        </p:txBody>
      </p:sp>
      <p:sp>
        <p:nvSpPr>
          <p:cNvPr id="5" name="内容占位符 4"/>
          <p:cNvSpPr>
            <a:spLocks noGrp="1"/>
          </p:cNvSpPr>
          <p:nvPr>
            <p:ph idx="1"/>
          </p:nvPr>
        </p:nvSpPr>
        <p:spPr/>
        <p:txBody>
          <a:bodyPr>
            <a:normAutofit/>
          </a:bodyPr>
          <a:lstStyle/>
          <a:p>
            <a:r>
              <a:rPr kumimoji="1" lang="en-US" altLang="zh-CN" sz="2400" dirty="0"/>
              <a:t>Aka., law of parsimony</a:t>
            </a:r>
          </a:p>
          <a:p>
            <a:r>
              <a:rPr kumimoji="1" lang="en-US" altLang="zh-CN" sz="2400" dirty="0"/>
              <a:t>Now, chose between following two equations:</a:t>
            </a:r>
          </a:p>
        </p:txBody>
      </p:sp>
      <p:pic>
        <p:nvPicPr>
          <p:cNvPr id="6" name="图片 5"/>
          <p:cNvPicPr>
            <a:picLocks noChangeAspect="1"/>
          </p:cNvPicPr>
          <p:nvPr/>
        </p:nvPicPr>
        <p:blipFill>
          <a:blip r:embed="rId2"/>
          <a:stretch>
            <a:fillRect/>
          </a:stretch>
        </p:blipFill>
        <p:spPr>
          <a:xfrm>
            <a:off x="6516216" y="193204"/>
            <a:ext cx="2101110" cy="1519976"/>
          </a:xfrm>
          <a:prstGeom prst="rect">
            <a:avLst/>
          </a:prstGeom>
        </p:spPr>
      </p:pic>
      <p:pic>
        <p:nvPicPr>
          <p:cNvPr id="9" name="图片 8"/>
          <p:cNvPicPr>
            <a:picLocks noChangeAspect="1"/>
          </p:cNvPicPr>
          <p:nvPr/>
        </p:nvPicPr>
        <p:blipFill>
          <a:blip r:embed="rId3"/>
          <a:stretch>
            <a:fillRect/>
          </a:stretch>
        </p:blipFill>
        <p:spPr>
          <a:xfrm>
            <a:off x="827584" y="2569468"/>
            <a:ext cx="4752528" cy="2958039"/>
          </a:xfrm>
          <a:prstGeom prst="rect">
            <a:avLst/>
          </a:prstGeom>
        </p:spPr>
      </p:pic>
      <p:sp>
        <p:nvSpPr>
          <p:cNvPr id="10" name="矩形 9"/>
          <p:cNvSpPr/>
          <p:nvPr/>
        </p:nvSpPr>
        <p:spPr>
          <a:xfrm>
            <a:off x="6372200" y="3577580"/>
            <a:ext cx="1728192" cy="461665"/>
          </a:xfrm>
          <a:prstGeom prst="rect">
            <a:avLst/>
          </a:prstGeom>
        </p:spPr>
        <p:txBody>
          <a:bodyPr wrap="square">
            <a:spAutoFit/>
          </a:bodyPr>
          <a:lstStyle/>
          <a:p>
            <a:pPr lvl="1"/>
            <a:r>
              <a:rPr kumimoji="1" lang="fr-FR" altLang="zh-CN" sz="2400" dirty="0">
                <a:solidFill>
                  <a:srgbClr val="953735"/>
                </a:solidFill>
                <a:latin typeface="Arial" panose="020B0604020202020204" pitchFamily="34" charset="0"/>
                <a:ea typeface="等线" panose="02010600030101010101" pitchFamily="2" charset="-122"/>
                <a:cs typeface="Myriad Pro Cond"/>
              </a:rPr>
              <a:t>E = mc</a:t>
            </a:r>
            <a:r>
              <a:rPr kumimoji="1" lang="fr-FR" altLang="zh-CN" sz="2400" baseline="30000" dirty="0">
                <a:solidFill>
                  <a:srgbClr val="953735"/>
                </a:solidFill>
                <a:latin typeface="Arial" panose="020B0604020202020204" pitchFamily="34" charset="0"/>
                <a:ea typeface="等线" panose="02010600030101010101" pitchFamily="2" charset="-122"/>
                <a:cs typeface="Myriad Pro Cond"/>
              </a:rPr>
              <a:t>2</a:t>
            </a:r>
          </a:p>
        </p:txBody>
      </p:sp>
      <p:cxnSp>
        <p:nvCxnSpPr>
          <p:cNvPr id="12" name="直线连接符 11"/>
          <p:cNvCxnSpPr/>
          <p:nvPr/>
        </p:nvCxnSpPr>
        <p:spPr>
          <a:xfrm>
            <a:off x="6228184" y="2713484"/>
            <a:ext cx="0" cy="2664296"/>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06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Problem: Complexity of the Systems</a:t>
            </a:r>
            <a:endParaRPr lang="zh-CN" altLang="en-US" dirty="0"/>
          </a:p>
        </p:txBody>
      </p:sp>
      <p:sp>
        <p:nvSpPr>
          <p:cNvPr id="4" name="灯片编号占位符 3"/>
          <p:cNvSpPr>
            <a:spLocks noGrp="1"/>
          </p:cNvSpPr>
          <p:nvPr>
            <p:ph type="sldNum" sz="quarter" idx="12"/>
          </p:nvPr>
        </p:nvSpPr>
        <p:spPr/>
        <p:txBody>
          <a:bodyPr/>
          <a:lstStyle/>
          <a:p>
            <a:fld id="{8107FB38-4DA8-4D40-A1B7-468F17DAFC82}" type="slidenum">
              <a:rPr lang="zh-CN" altLang="en-US" smtClean="0"/>
              <a:t>5</a:t>
            </a:fld>
            <a:endParaRPr lang="zh-CN" altLang="en-US" dirty="0"/>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9592" y="2745082"/>
            <a:ext cx="1560461" cy="936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7864" y="1477348"/>
            <a:ext cx="5256584" cy="382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599703" y="1705372"/>
            <a:ext cx="2304256" cy="646331"/>
          </a:xfrm>
          <a:prstGeom prst="rect">
            <a:avLst/>
          </a:prstGeom>
          <a:noFill/>
        </p:spPr>
        <p:txBody>
          <a:bodyPr wrap="square" rtlCol="0">
            <a:spAutoFit/>
          </a:bodyPr>
          <a:lstStyle/>
          <a:p>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Hard</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for</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human</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to</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fully</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understand</a:t>
            </a:r>
            <a:endPar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endParaRPr>
          </a:p>
        </p:txBody>
      </p:sp>
      <p:sp>
        <p:nvSpPr>
          <p:cNvPr id="7" name="文本框 6"/>
          <p:cNvSpPr txBox="1"/>
          <p:nvPr/>
        </p:nvSpPr>
        <p:spPr>
          <a:xfrm>
            <a:off x="599702" y="3937620"/>
            <a:ext cx="2388121" cy="923330"/>
          </a:xfrm>
          <a:prstGeom prst="rect">
            <a:avLst/>
          </a:prstGeom>
          <a:noFill/>
        </p:spPr>
        <p:txBody>
          <a:bodyPr wrap="square" rtlCol="0">
            <a:spAutoFit/>
          </a:bodyPr>
          <a:lstStyle/>
          <a:p>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But,</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we</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can</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view</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from</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a</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system's</a:t>
            </a:r>
            <a:r>
              <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rPr>
              <a:t> </a:t>
            </a:r>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perspective</a:t>
            </a:r>
            <a:endPar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endParaRPr>
          </a:p>
        </p:txBody>
      </p:sp>
    </p:spTree>
    <p:extLst>
      <p:ext uri="{BB962C8B-B14F-4D97-AF65-F5344CB8AC3E}">
        <p14:creationId xmlns:p14="http://schemas.microsoft.com/office/powerpoint/2010/main" val="1709448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Horse, by Picasso</a:t>
            </a:r>
            <a:endParaRPr kumimoji="1" lang="zh-CN" altLang="en-US" dirty="0"/>
          </a:p>
        </p:txBody>
      </p:sp>
      <p:pic>
        <p:nvPicPr>
          <p:cNvPr id="4" name="图片 3"/>
          <p:cNvPicPr>
            <a:picLocks noChangeAspect="1"/>
          </p:cNvPicPr>
          <p:nvPr/>
        </p:nvPicPr>
        <p:blipFill>
          <a:blip r:embed="rId2"/>
          <a:stretch>
            <a:fillRect/>
          </a:stretch>
        </p:blipFill>
        <p:spPr>
          <a:xfrm>
            <a:off x="2627784" y="1656308"/>
            <a:ext cx="3771900" cy="3073400"/>
          </a:xfrm>
          <a:prstGeom prst="rect">
            <a:avLst/>
          </a:prstGeom>
          <a:effectLst>
            <a:outerShdw blurRad="127000" dist="63500" dir="2700000" sx="102000" sy="102000" algn="tl" rotWithShape="0">
              <a:prstClr val="black">
                <a:alpha val="40000"/>
              </a:prstClr>
            </a:outerShdw>
          </a:effectLst>
        </p:spPr>
      </p:pic>
    </p:spTree>
    <p:extLst>
      <p:ext uri="{BB962C8B-B14F-4D97-AF65-F5344CB8AC3E}">
        <p14:creationId xmlns:p14="http://schemas.microsoft.com/office/powerpoint/2010/main" val="659397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Another Horse, by Picasso</a:t>
            </a:r>
            <a:endParaRPr kumimoji="1" lang="zh-CN" altLang="en-US" dirty="0"/>
          </a:p>
        </p:txBody>
      </p:sp>
      <p:pic>
        <p:nvPicPr>
          <p:cNvPr id="4" name="图片 3"/>
          <p:cNvPicPr>
            <a:picLocks noChangeAspect="1"/>
          </p:cNvPicPr>
          <p:nvPr/>
        </p:nvPicPr>
        <p:blipFill>
          <a:blip r:embed="rId2"/>
          <a:stretch>
            <a:fillRect/>
          </a:stretch>
        </p:blipFill>
        <p:spPr>
          <a:xfrm>
            <a:off x="2123728" y="1345332"/>
            <a:ext cx="4947058" cy="3769563"/>
          </a:xfrm>
          <a:prstGeom prst="rect">
            <a:avLst/>
          </a:prstGeom>
          <a:effectLst>
            <a:outerShdw blurRad="127000" dist="63500" dir="2700000" sx="102000" sy="102000" algn="tl" rotWithShape="0">
              <a:prstClr val="black">
                <a:alpha val="40000"/>
              </a:prstClr>
            </a:outerShdw>
          </a:effectLst>
        </p:spPr>
      </p:pic>
    </p:spTree>
    <p:extLst>
      <p:ext uri="{BB962C8B-B14F-4D97-AF65-F5344CB8AC3E}">
        <p14:creationId xmlns:p14="http://schemas.microsoft.com/office/powerpoint/2010/main" val="2623208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Yet Another Horse, by Picasso</a:t>
            </a:r>
            <a:endParaRPr kumimoji="1" lang="zh-CN" altLang="en-US" dirty="0"/>
          </a:p>
        </p:txBody>
      </p:sp>
      <p:pic>
        <p:nvPicPr>
          <p:cNvPr id="4" name="图片 3"/>
          <p:cNvPicPr>
            <a:picLocks noChangeAspect="1"/>
          </p:cNvPicPr>
          <p:nvPr/>
        </p:nvPicPr>
        <p:blipFill>
          <a:blip r:embed="rId2"/>
          <a:stretch>
            <a:fillRect/>
          </a:stretch>
        </p:blipFill>
        <p:spPr>
          <a:xfrm>
            <a:off x="2339752" y="1417340"/>
            <a:ext cx="4464496" cy="3744779"/>
          </a:xfrm>
          <a:prstGeom prst="rect">
            <a:avLst/>
          </a:prstGeom>
          <a:effectLst>
            <a:outerShdw blurRad="127000" dist="63500" dir="2700000" sx="102000" sy="102000" algn="tl" rotWithShape="0">
              <a:prstClr val="black">
                <a:alpha val="40000"/>
              </a:prstClr>
            </a:outerShdw>
          </a:effectLst>
        </p:spPr>
      </p:pic>
    </p:spTree>
    <p:extLst>
      <p:ext uri="{BB962C8B-B14F-4D97-AF65-F5344CB8AC3E}">
        <p14:creationId xmlns:p14="http://schemas.microsoft.com/office/powerpoint/2010/main" val="3959636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en-US" altLang="zh-CN" sz="2800" dirty="0"/>
              <a:t>CASE Study: Bash</a:t>
            </a:r>
            <a:r>
              <a:rPr kumimoji="1" lang="zh-CN" altLang="en-US" sz="2800" dirty="0"/>
              <a:t> </a:t>
            </a:r>
            <a:r>
              <a:rPr kumimoji="1" lang="en-US" altLang="zh-CN" sz="2800" dirty="0"/>
              <a:t>Attack</a:t>
            </a:r>
            <a:endParaRPr kumimoji="1" lang="zh-CN" altLang="en-US" sz="2800" dirty="0"/>
          </a:p>
        </p:txBody>
      </p:sp>
      <p:sp>
        <p:nvSpPr>
          <p:cNvPr id="5" name="文本占位符 4"/>
          <p:cNvSpPr>
            <a:spLocks noGrp="1"/>
          </p:cNvSpPr>
          <p:nvPr>
            <p:ph type="body" idx="1"/>
          </p:nvPr>
        </p:nvSpPr>
        <p:spPr/>
        <p:txBody>
          <a:bodyPr/>
          <a:lstStyle/>
          <a:p>
            <a:r>
              <a:rPr kumimoji="1" lang="en-US" altLang="zh-CN" dirty="0"/>
              <a:t>What</a:t>
            </a:r>
            <a:r>
              <a:rPr kumimoji="1" lang="zh-CN" altLang="en-US" dirty="0"/>
              <a:t> </a:t>
            </a:r>
            <a:r>
              <a:rPr kumimoji="1" lang="en-US" altLang="zh-CN" dirty="0"/>
              <a:t>does</a:t>
            </a:r>
            <a:r>
              <a:rPr kumimoji="1" lang="zh-CN" altLang="en-US" dirty="0"/>
              <a:t> </a:t>
            </a:r>
            <a:r>
              <a:rPr kumimoji="1" lang="en-US" altLang="zh-CN" dirty="0"/>
              <a:t>KISS</a:t>
            </a:r>
            <a:r>
              <a:rPr kumimoji="1" lang="zh-CN" altLang="en-US" dirty="0"/>
              <a:t> </a:t>
            </a:r>
            <a:r>
              <a:rPr kumimoji="1" lang="en-US" altLang="zh-CN" dirty="0"/>
              <a:t>cost?</a:t>
            </a:r>
            <a:endParaRPr kumimoji="1" lang="zh-CN" altLang="en-US" dirty="0"/>
          </a:p>
        </p:txBody>
      </p:sp>
    </p:spTree>
    <p:extLst>
      <p:ext uri="{BB962C8B-B14F-4D97-AF65-F5344CB8AC3E}">
        <p14:creationId xmlns:p14="http://schemas.microsoft.com/office/powerpoint/2010/main" val="3454836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ShellShock</a:t>
            </a:r>
            <a:r>
              <a:rPr kumimoji="1" lang="en-US" altLang="zh-CN" dirty="0"/>
              <a:t> Attack</a:t>
            </a:r>
            <a:endParaRPr kumimoji="1" lang="zh-CN" altLang="en-US" dirty="0"/>
          </a:p>
        </p:txBody>
      </p:sp>
      <p:sp>
        <p:nvSpPr>
          <p:cNvPr id="3" name="内容占位符 2"/>
          <p:cNvSpPr>
            <a:spLocks noGrp="1"/>
          </p:cNvSpPr>
          <p:nvPr>
            <p:ph idx="1"/>
          </p:nvPr>
        </p:nvSpPr>
        <p:spPr>
          <a:xfrm>
            <a:off x="457200" y="1333501"/>
            <a:ext cx="8229600" cy="1596007"/>
          </a:xfrm>
        </p:spPr>
        <p:txBody>
          <a:bodyPr/>
          <a:lstStyle/>
          <a:p>
            <a:r>
              <a:rPr kumimoji="1" lang="en-US" altLang="zh-CN" dirty="0"/>
              <a:t>Found by </a:t>
            </a:r>
            <a:r>
              <a:rPr kumimoji="1" lang="en-US" altLang="zh-CN" dirty="0" err="1"/>
              <a:t>Stéphane</a:t>
            </a:r>
            <a:r>
              <a:rPr kumimoji="1" lang="en-US" altLang="zh-CN" dirty="0"/>
              <a:t> </a:t>
            </a:r>
            <a:r>
              <a:rPr kumimoji="1" lang="en-US" altLang="zh-CN" dirty="0" err="1"/>
              <a:t>Chazelas</a:t>
            </a:r>
            <a:endParaRPr kumimoji="1" lang="en-US" altLang="zh-CN" dirty="0"/>
          </a:p>
          <a:p>
            <a:pPr lvl="1"/>
            <a:r>
              <a:rPr kumimoji="1" lang="en-US" altLang="zh-TW" dirty="0"/>
              <a:t>CVE-2014-6271 &amp;</a:t>
            </a:r>
            <a:r>
              <a:rPr kumimoji="1" lang="zh-CN" altLang="en-US" dirty="0"/>
              <a:t> </a:t>
            </a:r>
            <a:r>
              <a:rPr kumimoji="1" lang="en-US" altLang="zh-TW" dirty="0"/>
              <a:t>CVE-2014-7169</a:t>
            </a:r>
          </a:p>
        </p:txBody>
      </p:sp>
      <p:pic>
        <p:nvPicPr>
          <p:cNvPr id="4" name="图片 3"/>
          <p:cNvPicPr>
            <a:picLocks noChangeAspect="1"/>
          </p:cNvPicPr>
          <p:nvPr/>
        </p:nvPicPr>
        <p:blipFill>
          <a:blip r:embed="rId2"/>
          <a:stretch>
            <a:fillRect/>
          </a:stretch>
        </p:blipFill>
        <p:spPr>
          <a:xfrm>
            <a:off x="395536" y="3649588"/>
            <a:ext cx="8316416" cy="604153"/>
          </a:xfrm>
          <a:prstGeom prst="rect">
            <a:avLst/>
          </a:prstGeom>
        </p:spPr>
      </p:pic>
    </p:spTree>
    <p:extLst>
      <p:ext uri="{BB962C8B-B14F-4D97-AF65-F5344CB8AC3E}">
        <p14:creationId xmlns:p14="http://schemas.microsoft.com/office/powerpoint/2010/main" val="1403825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Vulnerability</a:t>
            </a:r>
            <a:endParaRPr kumimoji="1" lang="zh-CN" altLang="en-US" dirty="0"/>
          </a:p>
        </p:txBody>
      </p:sp>
      <p:sp>
        <p:nvSpPr>
          <p:cNvPr id="3" name="内容占位符 2"/>
          <p:cNvSpPr>
            <a:spLocks noGrp="1"/>
          </p:cNvSpPr>
          <p:nvPr>
            <p:ph idx="1"/>
          </p:nvPr>
        </p:nvSpPr>
        <p:spPr>
          <a:xfrm>
            <a:off x="457200" y="1333501"/>
            <a:ext cx="8229600" cy="1884039"/>
          </a:xfrm>
        </p:spPr>
        <p:txBody>
          <a:bodyPr>
            <a:noAutofit/>
          </a:bodyPr>
          <a:lstStyle/>
          <a:p>
            <a:r>
              <a:rPr kumimoji="1" lang="en-US" altLang="zh-CN" sz="2000" dirty="0"/>
              <a:t>A function is defined in a </a:t>
            </a:r>
            <a:r>
              <a:rPr kumimoji="1" lang="en-US" altLang="zh-CN" sz="2000" dirty="0" err="1"/>
              <a:t>var</a:t>
            </a:r>
            <a:r>
              <a:rPr kumimoji="1" lang="en-US" altLang="zh-CN" sz="2000" dirty="0"/>
              <a:t>, which is exported</a:t>
            </a:r>
          </a:p>
          <a:p>
            <a:r>
              <a:rPr kumimoji="1" lang="en-US" altLang="zh-CN" sz="2000" dirty="0"/>
              <a:t>A child bash copies all of its parent’s </a:t>
            </a:r>
            <a:r>
              <a:rPr kumimoji="1" lang="en-US" altLang="zh-CN" sz="2000" dirty="0" err="1"/>
              <a:t>env</a:t>
            </a:r>
            <a:r>
              <a:rPr kumimoji="1" lang="en-US" altLang="zh-CN" sz="2000" dirty="0"/>
              <a:t> </a:t>
            </a:r>
            <a:r>
              <a:rPr kumimoji="1" lang="en-US" altLang="zh-CN" sz="2000" dirty="0" err="1"/>
              <a:t>vars</a:t>
            </a:r>
            <a:endParaRPr kumimoji="1" lang="en-US" altLang="zh-CN" sz="2000" dirty="0"/>
          </a:p>
          <a:p>
            <a:r>
              <a:rPr kumimoji="1" lang="en-US" altLang="zh-CN" sz="2000" dirty="0">
                <a:solidFill>
                  <a:srgbClr val="632523"/>
                </a:solidFill>
              </a:rPr>
              <a:t>The child will execute some code</a:t>
            </a:r>
            <a:r>
              <a:rPr kumimoji="1" lang="zh-CN" altLang="en-US" sz="2000" dirty="0">
                <a:solidFill>
                  <a:srgbClr val="632523"/>
                </a:solidFill>
              </a:rPr>
              <a:t> </a:t>
            </a:r>
            <a:r>
              <a:rPr kumimoji="1" lang="en-US" altLang="zh-CN" sz="2000" dirty="0">
                <a:solidFill>
                  <a:srgbClr val="632523"/>
                </a:solidFill>
              </a:rPr>
              <a:t>in</a:t>
            </a:r>
            <a:r>
              <a:rPr kumimoji="1" lang="zh-CN" altLang="en-US" sz="2000" dirty="0">
                <a:solidFill>
                  <a:srgbClr val="632523"/>
                </a:solidFill>
              </a:rPr>
              <a:t> </a:t>
            </a:r>
            <a:r>
              <a:rPr kumimoji="1" lang="en-US" altLang="zh-CN" sz="2000" dirty="0">
                <a:solidFill>
                  <a:srgbClr val="632523"/>
                </a:solidFill>
              </a:rPr>
              <a:t>a</a:t>
            </a:r>
            <a:r>
              <a:rPr kumimoji="1" lang="zh-CN" altLang="en-US" sz="2000" dirty="0">
                <a:solidFill>
                  <a:srgbClr val="632523"/>
                </a:solidFill>
              </a:rPr>
              <a:t> </a:t>
            </a:r>
            <a:r>
              <a:rPr kumimoji="1" lang="en-US" altLang="zh-CN" sz="2000" dirty="0" err="1">
                <a:solidFill>
                  <a:srgbClr val="632523"/>
                </a:solidFill>
              </a:rPr>
              <a:t>var</a:t>
            </a:r>
            <a:r>
              <a:rPr kumimoji="1" lang="en-US" altLang="zh-CN" sz="2000" dirty="0">
                <a:solidFill>
                  <a:srgbClr val="632523"/>
                </a:solidFill>
              </a:rPr>
              <a:t> during the copy!</a:t>
            </a:r>
            <a:endParaRPr kumimoji="1" lang="zh-CN" altLang="en-US" sz="2000" dirty="0">
              <a:solidFill>
                <a:srgbClr val="632523"/>
              </a:solidFill>
            </a:endParaRPr>
          </a:p>
        </p:txBody>
      </p:sp>
      <p:sp>
        <p:nvSpPr>
          <p:cNvPr id="4" name="内容占位符 2"/>
          <p:cNvSpPr txBox="1">
            <a:spLocks/>
          </p:cNvSpPr>
          <p:nvPr/>
        </p:nvSpPr>
        <p:spPr>
          <a:xfrm>
            <a:off x="827584" y="3001516"/>
            <a:ext cx="7416824" cy="2448272"/>
          </a:xfrm>
          <a:prstGeom prst="rect">
            <a:avLst/>
          </a:prstGeom>
          <a:ln>
            <a:solidFill>
              <a:srgbClr val="1F497D"/>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yriad Pro Light SemiCond"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Light SemiCond"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Light SemiCond"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Light SemiCond"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Light SemiCond"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kumimoji="1" lang="en-US" altLang="zh-CN" sz="1800" dirty="0">
                <a:latin typeface="Arial" panose="020B0604020202020204" pitchFamily="34" charset="0"/>
                <a:ea typeface="等线" panose="02010600030101010101" pitchFamily="2" charset="-122"/>
              </a:rPr>
              <a:t>$ export X='() { echo "inside X"; }; echo "outside X";'</a:t>
            </a:r>
          </a:p>
          <a:p>
            <a:pPr marL="0" indent="0">
              <a:buFont typeface="Arial" pitchFamily="34" charset="0"/>
              <a:buNone/>
            </a:pPr>
            <a:r>
              <a:rPr kumimoji="1" lang="en-US" altLang="zh-CN" sz="1800" dirty="0">
                <a:latin typeface="Arial" panose="020B0604020202020204" pitchFamily="34" charset="0"/>
                <a:ea typeface="等线" panose="02010600030101010101" pitchFamily="2" charset="-122"/>
              </a:rPr>
              <a:t>$ bash</a:t>
            </a:r>
          </a:p>
          <a:p>
            <a:pPr marL="0" indent="0">
              <a:buFont typeface="Arial" pitchFamily="34" charset="0"/>
              <a:buNone/>
            </a:pPr>
            <a:r>
              <a:rPr kumimoji="1" lang="en-US" altLang="zh-CN" sz="1800" dirty="0">
                <a:solidFill>
                  <a:srgbClr val="632523"/>
                </a:solidFill>
                <a:latin typeface="Arial" panose="020B0604020202020204" pitchFamily="34" charset="0"/>
                <a:ea typeface="等线" panose="02010600030101010101" pitchFamily="2" charset="-122"/>
              </a:rPr>
              <a:t>outside X</a:t>
            </a:r>
          </a:p>
          <a:p>
            <a:pPr marL="0" indent="0">
              <a:buFont typeface="Arial" pitchFamily="34" charset="0"/>
              <a:buNone/>
            </a:pPr>
            <a:r>
              <a:rPr kumimoji="1" lang="en-US" altLang="zh-CN" sz="1800" dirty="0">
                <a:latin typeface="Arial" panose="020B0604020202020204" pitchFamily="34" charset="0"/>
                <a:ea typeface="等线" panose="02010600030101010101" pitchFamily="2" charset="-122"/>
              </a:rPr>
              <a:t>$</a:t>
            </a:r>
            <a:r>
              <a:rPr kumimoji="1" lang="zh-CN" altLang="en-US" sz="1800" dirty="0">
                <a:latin typeface="Arial" panose="020B0604020202020204" pitchFamily="34" charset="0"/>
                <a:ea typeface="等线" panose="02010600030101010101" pitchFamily="2" charset="-122"/>
              </a:rPr>
              <a:t> </a:t>
            </a:r>
            <a:r>
              <a:rPr kumimoji="1" lang="en-US" altLang="zh-CN" sz="1800" dirty="0" err="1">
                <a:latin typeface="Arial" panose="020B0604020202020204" pitchFamily="34" charset="0"/>
                <a:ea typeface="等线" panose="02010600030101010101" pitchFamily="2" charset="-122"/>
              </a:rPr>
              <a:t>env</a:t>
            </a:r>
            <a:endParaRPr kumimoji="1" lang="en-US" altLang="zh-CN" sz="1800" dirty="0">
              <a:latin typeface="Arial" panose="020B0604020202020204" pitchFamily="34" charset="0"/>
              <a:ea typeface="等线" panose="02010600030101010101" pitchFamily="2" charset="-122"/>
            </a:endParaRPr>
          </a:p>
          <a:p>
            <a:pPr marL="0" indent="0">
              <a:buFont typeface="Arial" pitchFamily="34" charset="0"/>
              <a:buNone/>
            </a:pPr>
            <a:r>
              <a:rPr kumimoji="1" lang="en-US" altLang="zh-CN" sz="1800" dirty="0">
                <a:latin typeface="Arial" panose="020B0604020202020204" pitchFamily="34" charset="0"/>
                <a:ea typeface="等线" panose="02010600030101010101" pitchFamily="2" charset="-122"/>
              </a:rPr>
              <a:t>…</a:t>
            </a:r>
          </a:p>
          <a:p>
            <a:pPr marL="0" indent="0">
              <a:buNone/>
            </a:pPr>
            <a:r>
              <a:rPr kumimoji="1" lang="es-ES_tradnl" altLang="zh-CN" sz="1800" dirty="0">
                <a:latin typeface="Arial" panose="020B0604020202020204" pitchFamily="34" charset="0"/>
                <a:ea typeface="等线" panose="02010600030101010101" pitchFamily="2" charset="-122"/>
              </a:rPr>
              <a:t>X=() {  echo “</a:t>
            </a:r>
            <a:r>
              <a:rPr kumimoji="1" lang="es-ES_tradnl" altLang="zh-CN" sz="1800" dirty="0" err="1">
                <a:latin typeface="Arial" panose="020B0604020202020204" pitchFamily="34" charset="0"/>
                <a:ea typeface="等线" panose="02010600030101010101" pitchFamily="2" charset="-122"/>
              </a:rPr>
              <a:t>inside</a:t>
            </a:r>
            <a:r>
              <a:rPr kumimoji="1" lang="es-ES_tradnl" altLang="zh-CN" sz="1800" dirty="0">
                <a:latin typeface="Arial" panose="020B0604020202020204" pitchFamily="34" charset="0"/>
                <a:ea typeface="等线" panose="02010600030101010101" pitchFamily="2" charset="-122"/>
              </a:rPr>
              <a:t> X”</a:t>
            </a:r>
            <a:r>
              <a:rPr kumimoji="1" lang="zh-CN" altLang="en-US" sz="1800" dirty="0">
                <a:latin typeface="Arial" panose="020B0604020202020204" pitchFamily="34" charset="0"/>
                <a:ea typeface="等线" panose="02010600030101010101" pitchFamily="2" charset="-122"/>
              </a:rPr>
              <a:t> </a:t>
            </a:r>
            <a:r>
              <a:rPr kumimoji="1" lang="es-ES_tradnl" altLang="zh-CN" sz="1800" dirty="0">
                <a:latin typeface="Arial" panose="020B0604020202020204" pitchFamily="34" charset="0"/>
                <a:ea typeface="等线" panose="02010600030101010101" pitchFamily="2" charset="-122"/>
              </a:rPr>
              <a:t>}</a:t>
            </a:r>
          </a:p>
          <a:p>
            <a:pPr marL="0" indent="0">
              <a:buNone/>
            </a:pPr>
            <a:r>
              <a:rPr kumimoji="1" lang="es-ES_tradnl" altLang="zh-CN" sz="1800" dirty="0">
                <a:latin typeface="Arial" panose="020B0604020202020204" pitchFamily="34" charset="0"/>
                <a:ea typeface="等线" panose="02010600030101010101" pitchFamily="2" charset="-122"/>
              </a:rPr>
              <a:t>…</a:t>
            </a:r>
            <a:endParaRPr kumimoji="1" lang="en-US" altLang="zh-CN" sz="1800" dirty="0">
              <a:latin typeface="Arial" panose="020B0604020202020204" pitchFamily="34" charset="0"/>
              <a:ea typeface="等线" panose="02010600030101010101" pitchFamily="2" charset="-122"/>
            </a:endParaRPr>
          </a:p>
          <a:p>
            <a:pPr marL="0" indent="0">
              <a:buFont typeface="Arial" pitchFamily="34" charset="0"/>
              <a:buNone/>
            </a:pPr>
            <a:endParaRPr kumimoji="1" lang="zh-CN" altLang="en-US" sz="1800" dirty="0">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008576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Vulnerability</a:t>
            </a:r>
            <a:endParaRPr kumimoji="1" lang="zh-CN" altLang="en-US" dirty="0"/>
          </a:p>
        </p:txBody>
      </p:sp>
      <p:sp>
        <p:nvSpPr>
          <p:cNvPr id="3" name="内容占位符 2"/>
          <p:cNvSpPr>
            <a:spLocks noGrp="1"/>
          </p:cNvSpPr>
          <p:nvPr>
            <p:ph idx="1"/>
          </p:nvPr>
        </p:nvSpPr>
        <p:spPr>
          <a:xfrm>
            <a:off x="457200" y="1333501"/>
            <a:ext cx="8229600" cy="3900264"/>
          </a:xfrm>
        </p:spPr>
        <p:txBody>
          <a:bodyPr>
            <a:normAutofit/>
          </a:bodyPr>
          <a:lstStyle/>
          <a:p>
            <a:r>
              <a:rPr kumimoji="1" lang="en-US" altLang="zh-CN" sz="2400" dirty="0" err="1"/>
              <a:t>env</a:t>
            </a:r>
            <a:r>
              <a:rPr kumimoji="1" lang="en-US" altLang="zh-CN" sz="2400" dirty="0"/>
              <a:t> VAR='() { :;}; echo Bash is vulnerable!' bash -c "echo Bash Test”</a:t>
            </a:r>
          </a:p>
          <a:p>
            <a:pPr lvl="1"/>
            <a:r>
              <a:rPr kumimoji="1" lang="en-US" altLang="zh-CN" sz="2000" dirty="0"/>
              <a:t>‘:’ means ‘/bin/true’, which returns true and return</a:t>
            </a:r>
          </a:p>
          <a:p>
            <a:pPr marL="0" indent="0">
              <a:buNone/>
            </a:pPr>
            <a:endParaRPr kumimoji="1" lang="en-US" altLang="zh-CN" sz="2400" dirty="0"/>
          </a:p>
          <a:p>
            <a:r>
              <a:rPr kumimoji="1" lang="en-US" altLang="zh-CN" sz="2400" dirty="0"/>
              <a:t>Now</a:t>
            </a:r>
            <a:r>
              <a:rPr kumimoji="1" lang="zh-CN" altLang="en-US" sz="2400" dirty="0"/>
              <a:t> </a:t>
            </a:r>
            <a:r>
              <a:rPr kumimoji="1" lang="en-US" altLang="zh-CN" sz="2400" dirty="0"/>
              <a:t>please</a:t>
            </a:r>
            <a:r>
              <a:rPr kumimoji="1" lang="zh-CN" altLang="en-US" sz="2400" dirty="0"/>
              <a:t> </a:t>
            </a:r>
            <a:r>
              <a:rPr kumimoji="1" lang="en-US" altLang="zh-CN" sz="2400" dirty="0"/>
              <a:t>explain</a:t>
            </a:r>
            <a:r>
              <a:rPr kumimoji="1" lang="zh-CN" altLang="en-US" sz="2400" dirty="0"/>
              <a:t> </a:t>
            </a:r>
            <a:r>
              <a:rPr kumimoji="1" lang="en-US" altLang="zh-CN" sz="2400" dirty="0"/>
              <a:t>this</a:t>
            </a:r>
            <a:r>
              <a:rPr kumimoji="1" lang="zh-CN" altLang="en-US" sz="2400" dirty="0"/>
              <a:t> </a:t>
            </a:r>
            <a:r>
              <a:rPr kumimoji="1" lang="en-US" altLang="zh-CN" sz="2400" dirty="0"/>
              <a:t>test</a:t>
            </a:r>
            <a:r>
              <a:rPr kumimoji="1" lang="zh-CN" altLang="en-US" sz="2400" dirty="0"/>
              <a:t> </a:t>
            </a:r>
            <a:r>
              <a:rPr kumimoji="1" lang="en-US" altLang="zh-CN" sz="2400" dirty="0"/>
              <a:t>by</a:t>
            </a:r>
            <a:r>
              <a:rPr kumimoji="1" lang="zh-CN" altLang="en-US" sz="2400" dirty="0"/>
              <a:t> </a:t>
            </a:r>
            <a:r>
              <a:rPr kumimoji="1" lang="en-US" altLang="zh-CN" sz="2400" dirty="0"/>
              <a:t>yourselves</a:t>
            </a:r>
          </a:p>
          <a:p>
            <a:pPr lvl="1"/>
            <a:r>
              <a:rPr kumimoji="1" lang="en-US" altLang="zh-CN" sz="2000" dirty="0"/>
              <a:t>What would be executed during bash forking?</a:t>
            </a:r>
          </a:p>
          <a:p>
            <a:pPr lvl="1"/>
            <a:r>
              <a:rPr kumimoji="1" lang="en-US" altLang="zh-CN" sz="2000" dirty="0"/>
              <a:t>What can an attacker do if she can define such VAR?</a:t>
            </a:r>
          </a:p>
        </p:txBody>
      </p:sp>
    </p:spTree>
    <p:extLst>
      <p:ext uri="{BB962C8B-B14F-4D97-AF65-F5344CB8AC3E}">
        <p14:creationId xmlns:p14="http://schemas.microsoft.com/office/powerpoint/2010/main" val="1552515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Big Deal?</a:t>
            </a:r>
            <a:endParaRPr kumimoji="1" lang="zh-CN" altLang="en-US" dirty="0"/>
          </a:p>
        </p:txBody>
      </p:sp>
      <p:sp>
        <p:nvSpPr>
          <p:cNvPr id="3" name="内容占位符 2"/>
          <p:cNvSpPr>
            <a:spLocks noGrp="1"/>
          </p:cNvSpPr>
          <p:nvPr>
            <p:ph idx="1"/>
          </p:nvPr>
        </p:nvSpPr>
        <p:spPr/>
        <p:txBody>
          <a:bodyPr/>
          <a:lstStyle/>
          <a:p>
            <a:r>
              <a:rPr kumimoji="1" lang="en-US" altLang="zh-CN" dirty="0"/>
              <a:t>On apache server,</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typical</a:t>
            </a:r>
            <a:r>
              <a:rPr kumimoji="1" lang="zh-CN" altLang="en-US" dirty="0"/>
              <a:t> </a:t>
            </a:r>
            <a:r>
              <a:rPr kumimoji="1" lang="en-US" altLang="zh-CN" dirty="0"/>
              <a:t>to</a:t>
            </a:r>
            <a:r>
              <a:rPr kumimoji="1" lang="zh-CN" altLang="en-US" dirty="0"/>
              <a:t> </a:t>
            </a:r>
            <a:r>
              <a:rPr kumimoji="1" lang="en-US" altLang="zh-CN" dirty="0"/>
              <a:t>fork</a:t>
            </a:r>
            <a:r>
              <a:rPr kumimoji="1" lang="zh-CN" altLang="en-US" dirty="0"/>
              <a:t> </a:t>
            </a:r>
            <a:r>
              <a:rPr kumimoji="1" lang="en-US" altLang="zh-CN" dirty="0"/>
              <a:t>a</a:t>
            </a:r>
            <a:r>
              <a:rPr kumimoji="1" lang="zh-CN" altLang="en-US" dirty="0"/>
              <a:t> </a:t>
            </a:r>
            <a:r>
              <a:rPr kumimoji="1" lang="en-US" altLang="zh-CN" dirty="0"/>
              <a:t>child</a:t>
            </a:r>
            <a:r>
              <a:rPr kumimoji="1" lang="zh-CN" altLang="en-US" dirty="0"/>
              <a:t> </a:t>
            </a:r>
            <a:r>
              <a:rPr kumimoji="1" lang="en-US" altLang="zh-CN" dirty="0"/>
              <a:t>process</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HTTP</a:t>
            </a:r>
            <a:r>
              <a:rPr kumimoji="1" lang="zh-CN" altLang="en-US" dirty="0"/>
              <a:t> </a:t>
            </a:r>
            <a:r>
              <a:rPr kumimoji="1" lang="en-US" altLang="zh-CN" dirty="0"/>
              <a:t>client</a:t>
            </a:r>
          </a:p>
          <a:p>
            <a:pPr lvl="1"/>
            <a:r>
              <a:rPr kumimoji="1" lang="en-US" altLang="zh-CN" dirty="0"/>
              <a:t>Use</a:t>
            </a:r>
            <a:r>
              <a:rPr kumimoji="1" lang="zh-CN" altLang="en-US" dirty="0"/>
              <a:t> </a:t>
            </a:r>
            <a:r>
              <a:rPr kumimoji="1" lang="en-US" altLang="zh-CN" dirty="0"/>
              <a:t>bash</a:t>
            </a:r>
            <a:r>
              <a:rPr kumimoji="1" lang="zh-CN" altLang="en-US" dirty="0"/>
              <a:t> </a:t>
            </a:r>
            <a:r>
              <a:rPr kumimoji="1" lang="en-US" altLang="zh-CN" i="1" dirty="0" err="1"/>
              <a:t>env</a:t>
            </a:r>
            <a:r>
              <a:rPr kumimoji="1" lang="zh-CN" altLang="en-US" dirty="0"/>
              <a:t> </a:t>
            </a:r>
            <a:r>
              <a:rPr kumimoji="1" lang="en-US" altLang="zh-CN" dirty="0"/>
              <a:t>variables</a:t>
            </a:r>
            <a:r>
              <a:rPr kumimoji="1" lang="zh-CN" altLang="en-US" dirty="0"/>
              <a:t> </a:t>
            </a:r>
            <a:r>
              <a:rPr kumimoji="1" lang="en-US" altLang="zh-CN" dirty="0"/>
              <a:t>a</a:t>
            </a:r>
            <a:r>
              <a:rPr kumimoji="1" lang="zh-CN" altLang="en-US" dirty="0"/>
              <a:t> </a:t>
            </a:r>
            <a:r>
              <a:rPr kumimoji="1" lang="en-US" altLang="zh-CN" dirty="0"/>
              <a:t>lot</a:t>
            </a:r>
          </a:p>
          <a:p>
            <a:pPr lvl="1"/>
            <a:endParaRPr kumimoji="1" lang="en-US" altLang="zh-CN" dirty="0"/>
          </a:p>
          <a:p>
            <a:r>
              <a:rPr kumimoji="1" lang="en-US" altLang="zh-CN" dirty="0"/>
              <a:t>A</a:t>
            </a:r>
            <a:r>
              <a:rPr kumimoji="1" lang="zh-CN" altLang="en-US" dirty="0"/>
              <a:t> </a:t>
            </a:r>
            <a:r>
              <a:rPr kumimoji="1" lang="en-US" altLang="zh-CN" dirty="0"/>
              <a:t>DHCP</a:t>
            </a:r>
            <a:r>
              <a:rPr kumimoji="1" lang="zh-CN" altLang="en-US" dirty="0"/>
              <a:t> </a:t>
            </a:r>
            <a:r>
              <a:rPr kumimoji="1" lang="en-US" altLang="zh-CN" dirty="0"/>
              <a:t>client</a:t>
            </a:r>
            <a:r>
              <a:rPr kumimoji="1" lang="zh-CN" altLang="en-US" dirty="0"/>
              <a:t> </a:t>
            </a:r>
            <a:r>
              <a:rPr kumimoji="1" lang="en-US" altLang="zh-CN" dirty="0"/>
              <a:t>may</a:t>
            </a:r>
            <a:r>
              <a:rPr kumimoji="1" lang="zh-CN" altLang="en-US" dirty="0"/>
              <a:t> </a:t>
            </a:r>
            <a:r>
              <a:rPr kumimoji="1" lang="en-US" altLang="zh-CN" dirty="0"/>
              <a:t>get</a:t>
            </a:r>
            <a:r>
              <a:rPr kumimoji="1" lang="zh-CN" altLang="en-US" dirty="0"/>
              <a:t> </a:t>
            </a:r>
            <a:r>
              <a:rPr kumimoji="1" lang="en-US" altLang="zh-CN" dirty="0"/>
              <a:t>malicious</a:t>
            </a:r>
            <a:r>
              <a:rPr kumimoji="1" lang="zh-CN" altLang="en-US" dirty="0"/>
              <a:t> </a:t>
            </a:r>
            <a:r>
              <a:rPr kumimoji="1" lang="en-US" altLang="zh-CN" dirty="0"/>
              <a:t>value</a:t>
            </a:r>
            <a:r>
              <a:rPr kumimoji="1" lang="zh-CN" altLang="en-US" dirty="0"/>
              <a:t> </a:t>
            </a:r>
            <a:r>
              <a:rPr kumimoji="1" lang="en-US" altLang="zh-CN" dirty="0"/>
              <a:t>from</a:t>
            </a:r>
            <a:r>
              <a:rPr kumimoji="1" lang="zh-CN" altLang="en-US" dirty="0"/>
              <a:t> </a:t>
            </a:r>
            <a:r>
              <a:rPr kumimoji="1" lang="en-US" altLang="zh-CN" dirty="0"/>
              <a:t>a</a:t>
            </a:r>
            <a:r>
              <a:rPr kumimoji="1" lang="zh-CN" altLang="en-US" dirty="0"/>
              <a:t> </a:t>
            </a:r>
            <a:r>
              <a:rPr kumimoji="1" lang="en-US" altLang="zh-CN" dirty="0"/>
              <a:t>malicious</a:t>
            </a:r>
            <a:r>
              <a:rPr kumimoji="1" lang="zh-CN" altLang="en-US" dirty="0"/>
              <a:t> </a:t>
            </a:r>
            <a:r>
              <a:rPr kumimoji="1" lang="en-US" altLang="zh-CN" dirty="0"/>
              <a:t>DHCP</a:t>
            </a:r>
            <a:r>
              <a:rPr kumimoji="1" lang="zh-CN" altLang="en-US" dirty="0"/>
              <a:t> </a:t>
            </a:r>
            <a:r>
              <a:rPr kumimoji="1" lang="en-US" altLang="zh-CN" dirty="0"/>
              <a:t>server</a:t>
            </a:r>
            <a:endParaRPr kumimoji="1" lang="zh-CN" altLang="en-US" dirty="0"/>
          </a:p>
        </p:txBody>
      </p:sp>
    </p:spTree>
    <p:extLst>
      <p:ext uri="{BB962C8B-B14F-4D97-AF65-F5344CB8AC3E}">
        <p14:creationId xmlns:p14="http://schemas.microsoft.com/office/powerpoint/2010/main" val="2227544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a:t>
            </a:r>
            <a:r>
              <a:rPr kumimoji="1" lang="en-US" altLang="zh-CN" dirty="0" err="1"/>
              <a:t>ShellShock</a:t>
            </a:r>
            <a:r>
              <a:rPr kumimoji="1" lang="en-US" altLang="zh-CN" dirty="0"/>
              <a:t> Ever Exist?</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a:t>Three</a:t>
            </a:r>
            <a:r>
              <a:rPr kumimoji="1" lang="zh-CN" altLang="en-US" sz="2400" dirty="0"/>
              <a:t> </a:t>
            </a:r>
            <a:r>
              <a:rPr kumimoji="1" lang="en-US" altLang="zh-CN" sz="2400" dirty="0"/>
              <a:t>principles</a:t>
            </a:r>
            <a:r>
              <a:rPr kumimoji="1" lang="zh-CN" altLang="en-US" sz="2400" dirty="0"/>
              <a:t> </a:t>
            </a:r>
            <a:r>
              <a:rPr kumimoji="1" lang="en-US" altLang="zh-CN" sz="2400" dirty="0"/>
              <a:t>of</a:t>
            </a:r>
            <a:r>
              <a:rPr kumimoji="1" lang="zh-CN" altLang="en-US" sz="2400" dirty="0"/>
              <a:t> </a:t>
            </a:r>
            <a:r>
              <a:rPr kumimoji="1" lang="en-US" altLang="zh-CN" sz="2400" dirty="0"/>
              <a:t>UNIX</a:t>
            </a:r>
            <a:r>
              <a:rPr kumimoji="1" lang="zh-CN" altLang="en-US" sz="2400" dirty="0"/>
              <a:t> </a:t>
            </a:r>
            <a:r>
              <a:rPr kumimoji="1" lang="en-US" altLang="zh-CN" sz="2400" dirty="0"/>
              <a:t>programming</a:t>
            </a:r>
            <a:r>
              <a:rPr kumimoji="1" lang="zh-CN" altLang="en-US" sz="2400" dirty="0"/>
              <a:t> </a:t>
            </a:r>
            <a:r>
              <a:rPr kumimoji="1" lang="en-US" altLang="zh-CN" sz="2400" baseline="30000" dirty="0"/>
              <a:t>[1]</a:t>
            </a:r>
            <a:r>
              <a:rPr kumimoji="1" lang="en-US" altLang="zh-CN" sz="2400" dirty="0"/>
              <a:t>:</a:t>
            </a:r>
          </a:p>
          <a:p>
            <a:pPr lvl="1"/>
            <a:r>
              <a:rPr kumimoji="1" lang="en-US" altLang="zh-CN" sz="2000" dirty="0"/>
              <a:t>Write programs that do one thing and do it well</a:t>
            </a:r>
          </a:p>
          <a:p>
            <a:pPr lvl="1"/>
            <a:r>
              <a:rPr kumimoji="1" lang="en-US" altLang="zh-CN" sz="2000" dirty="0"/>
              <a:t>Write programs to work together</a:t>
            </a:r>
          </a:p>
          <a:p>
            <a:pPr lvl="1"/>
            <a:r>
              <a:rPr kumimoji="1" lang="en-US" altLang="zh-CN" sz="2000" dirty="0"/>
              <a:t>Write programs to handle </a:t>
            </a:r>
            <a:r>
              <a:rPr kumimoji="1" lang="en-US" altLang="zh-CN" sz="2000" i="1" dirty="0">
                <a:solidFill>
                  <a:srgbClr val="800000"/>
                </a:solidFill>
              </a:rPr>
              <a:t>text streams</a:t>
            </a:r>
            <a:r>
              <a:rPr kumimoji="1" lang="en-US" altLang="zh-CN" sz="2000" dirty="0"/>
              <a:t>, because that is a universal interface</a:t>
            </a:r>
            <a:endParaRPr kumimoji="1" lang="zh-CN" altLang="en-US" sz="2000" dirty="0"/>
          </a:p>
        </p:txBody>
      </p:sp>
      <p:sp>
        <p:nvSpPr>
          <p:cNvPr id="4" name="矩形 3"/>
          <p:cNvSpPr/>
          <p:nvPr/>
        </p:nvSpPr>
        <p:spPr>
          <a:xfrm>
            <a:off x="467544" y="5089748"/>
            <a:ext cx="4955203" cy="369332"/>
          </a:xfrm>
          <a:prstGeom prst="rect">
            <a:avLst/>
          </a:prstGeom>
        </p:spPr>
        <p:txBody>
          <a:bodyPr wrap="none">
            <a:spAutoFit/>
          </a:bodyPr>
          <a:lstStyle/>
          <a:p>
            <a:r>
              <a:rPr kumimoji="1" lang="en-US" altLang="zh-CN" dirty="0">
                <a:latin typeface="Arial" panose="020B0604020202020204" pitchFamily="34" charset="0"/>
                <a:ea typeface="等线" panose="02010600030101010101" pitchFamily="2" charset="-122"/>
              </a:rPr>
              <a:t>[1]</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http://</a:t>
            </a:r>
            <a:r>
              <a:rPr kumimoji="1" lang="en-US" altLang="zh-CN" dirty="0" err="1">
                <a:latin typeface="Arial" panose="020B0604020202020204" pitchFamily="34" charset="0"/>
                <a:ea typeface="等线" panose="02010600030101010101" pitchFamily="2" charset="-122"/>
              </a:rPr>
              <a:t>en.wikipedia.org</a:t>
            </a:r>
            <a:r>
              <a:rPr kumimoji="1" lang="en-US" altLang="zh-CN" dirty="0">
                <a:latin typeface="Arial" panose="020B0604020202020204" pitchFamily="34" charset="0"/>
                <a:ea typeface="等线" panose="02010600030101010101" pitchFamily="2" charset="-122"/>
              </a:rPr>
              <a:t>/wiki/</a:t>
            </a:r>
            <a:r>
              <a:rPr kumimoji="1" lang="en-US" altLang="zh-CN" dirty="0" err="1">
                <a:latin typeface="Arial" panose="020B0604020202020204" pitchFamily="34" charset="0"/>
                <a:ea typeface="等线" panose="02010600030101010101" pitchFamily="2" charset="-122"/>
              </a:rPr>
              <a:t>Unix_philosophy</a:t>
            </a:r>
            <a:endParaRPr kumimoji="1" lang="zh-CN" altLang="en-US" dirty="0">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3773140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More on Interesting Shell</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b="0" dirty="0"/>
              <a:t>$ ls -l *.c</a:t>
            </a:r>
          </a:p>
          <a:p>
            <a:pPr marL="0" indent="0">
              <a:buNone/>
            </a:pPr>
            <a:r>
              <a:rPr kumimoji="1" lang="en-US" altLang="zh-TW" b="0" dirty="0"/>
              <a:t>“</a:t>
            </a:r>
            <a:r>
              <a:rPr kumimoji="1" lang="en-US" altLang="zh-TW" b="0" dirty="0" err="1"/>
              <a:t>ls</a:t>
            </a:r>
            <a:r>
              <a:rPr kumimoji="1" lang="en-US" altLang="zh-TW" b="0" dirty="0"/>
              <a:t>”, “-l”,</a:t>
            </a:r>
            <a:r>
              <a:rPr kumimoji="1" lang="zh-TW" altLang="en-US" b="0" dirty="0"/>
              <a:t> </a:t>
            </a:r>
            <a:r>
              <a:rPr kumimoji="1" lang="en-US" altLang="zh-TW" b="0" dirty="0"/>
              <a:t>"*.c”      </a:t>
            </a:r>
            <a:r>
              <a:rPr kumimoji="1" lang="en-US" altLang="zh-TW" b="0" dirty="0">
                <a:solidFill>
                  <a:srgbClr val="800000"/>
                </a:solidFill>
              </a:rPr>
              <a:t># *.c =&gt;“</a:t>
            </a:r>
            <a:r>
              <a:rPr kumimoji="1" lang="en-US" altLang="zh-TW" b="0" dirty="0" err="1">
                <a:solidFill>
                  <a:srgbClr val="800000"/>
                </a:solidFill>
              </a:rPr>
              <a:t>foo.c</a:t>
            </a:r>
            <a:r>
              <a:rPr kumimoji="1" lang="en-US" altLang="zh-TW" b="0" dirty="0">
                <a:solidFill>
                  <a:srgbClr val="800000"/>
                </a:solidFill>
              </a:rPr>
              <a:t>”</a:t>
            </a:r>
            <a:r>
              <a:rPr kumimoji="1" lang="zh-TW" altLang="en-US" b="0" dirty="0">
                <a:solidFill>
                  <a:srgbClr val="800000"/>
                </a:solidFill>
              </a:rPr>
              <a:t> </a:t>
            </a:r>
            <a:r>
              <a:rPr kumimoji="1" lang="en-US" altLang="zh-TW" b="0" dirty="0">
                <a:solidFill>
                  <a:srgbClr val="800000"/>
                </a:solidFill>
              </a:rPr>
              <a:t>“</a:t>
            </a:r>
            <a:r>
              <a:rPr kumimoji="1" lang="en-US" altLang="zh-TW" b="0" dirty="0" err="1">
                <a:solidFill>
                  <a:srgbClr val="800000"/>
                </a:solidFill>
              </a:rPr>
              <a:t>bar.c</a:t>
            </a:r>
            <a:r>
              <a:rPr kumimoji="1" lang="en-US" altLang="zh-TW" b="0" dirty="0">
                <a:solidFill>
                  <a:srgbClr val="800000"/>
                </a:solidFill>
              </a:rPr>
              <a:t>”</a:t>
            </a:r>
          </a:p>
          <a:p>
            <a:pPr marL="0" indent="0">
              <a:buNone/>
            </a:pPr>
            <a:r>
              <a:rPr kumimoji="1" lang="en-US" altLang="zh-TW" b="0" dirty="0"/>
              <a:t>“</a:t>
            </a:r>
            <a:r>
              <a:rPr kumimoji="1" lang="en-US" altLang="zh-TW" b="0" dirty="0" err="1"/>
              <a:t>ls</a:t>
            </a:r>
            <a:r>
              <a:rPr kumimoji="1" lang="en-US" altLang="zh-TW" b="0" dirty="0"/>
              <a:t>”, “-l”, “</a:t>
            </a:r>
            <a:r>
              <a:rPr kumimoji="1" lang="en-US" altLang="zh-TW" b="0" dirty="0" err="1"/>
              <a:t>foo.c</a:t>
            </a:r>
            <a:r>
              <a:rPr kumimoji="1" lang="en-US" altLang="zh-TW" b="0" dirty="0"/>
              <a:t>”</a:t>
            </a:r>
            <a:r>
              <a:rPr kumimoji="1" lang="zh-TW" altLang="en-US" b="0" dirty="0"/>
              <a:t> </a:t>
            </a:r>
            <a:r>
              <a:rPr kumimoji="1" lang="en-US" altLang="zh-TW" b="0" dirty="0"/>
              <a:t>“</a:t>
            </a:r>
            <a:r>
              <a:rPr kumimoji="1" lang="en-US" altLang="zh-TW" b="0" dirty="0" err="1"/>
              <a:t>bar.c</a:t>
            </a:r>
            <a:r>
              <a:rPr kumimoji="1" lang="en-US" altLang="zh-TW" b="0" dirty="0"/>
              <a:t>”</a:t>
            </a:r>
          </a:p>
          <a:p>
            <a:pPr marL="0" indent="0">
              <a:buNone/>
            </a:pPr>
            <a:endParaRPr kumimoji="1" lang="en-US" altLang="zh-CN" b="0" dirty="0"/>
          </a:p>
          <a:p>
            <a:pPr marL="0" indent="0">
              <a:buNone/>
            </a:pPr>
            <a:r>
              <a:rPr kumimoji="1" lang="en-US" altLang="zh-CN" b="0" dirty="0"/>
              <a:t>What if a file with name “-l”?</a:t>
            </a:r>
          </a:p>
          <a:p>
            <a:pPr marL="0" indent="0">
              <a:buNone/>
            </a:pPr>
            <a:r>
              <a:rPr kumimoji="1" lang="en-US" altLang="zh-CN" b="0" dirty="0"/>
              <a:t>&gt;-1</a:t>
            </a:r>
            <a:endParaRPr kumimoji="1" lang="zh-CN" altLang="en-US" b="0" dirty="0"/>
          </a:p>
        </p:txBody>
      </p:sp>
    </p:spTree>
    <p:extLst>
      <p:ext uri="{BB962C8B-B14F-4D97-AF65-F5344CB8AC3E}">
        <p14:creationId xmlns:p14="http://schemas.microsoft.com/office/powerpoint/2010/main" val="149632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686800" cy="900442"/>
          </a:xfrm>
        </p:spPr>
        <p:txBody>
          <a:bodyPr>
            <a:normAutofit fontScale="90000"/>
          </a:bodyPr>
          <a:lstStyle/>
          <a:p>
            <a:r>
              <a:rPr lang="en-US" altLang="zh-CN" dirty="0"/>
              <a:t>Example of</a:t>
            </a:r>
            <a:r>
              <a:rPr lang="zh-CN" altLang="en-US" dirty="0"/>
              <a:t> </a:t>
            </a:r>
            <a:r>
              <a:rPr lang="en-US" altLang="zh-CN" dirty="0"/>
              <a:t>Complex Systems: Linux Kernel</a:t>
            </a:r>
            <a:endParaRPr lang="en-US" dirty="0"/>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6</a:t>
            </a:fld>
            <a:endParaRPr lang="zh-CN" altLang="en-US" dirty="0"/>
          </a:p>
        </p:txBody>
      </p:sp>
      <p:pic>
        <p:nvPicPr>
          <p:cNvPr id="7" name="图片 6">
            <a:extLst>
              <a:ext uri="{FF2B5EF4-FFF2-40B4-BE49-F238E27FC236}">
                <a16:creationId xmlns:a16="http://schemas.microsoft.com/office/drawing/2014/main" id="{079D67D7-A97E-4C42-87B6-66EF0B6C37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560" y="1098089"/>
            <a:ext cx="3586026" cy="4503142"/>
          </a:xfrm>
          <a:prstGeom prst="rect">
            <a:avLst/>
          </a:prstGeom>
        </p:spPr>
      </p:pic>
      <p:sp>
        <p:nvSpPr>
          <p:cNvPr id="8" name="AutoShape 2" descr="Lines of code in the Linux kernel : linux">
            <a:extLst>
              <a:ext uri="{FF2B5EF4-FFF2-40B4-BE49-F238E27FC236}">
                <a16:creationId xmlns:a16="http://schemas.microsoft.com/office/drawing/2014/main" id="{D062F917-DA65-D140-978E-9E0CD7CF8ECA}"/>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46432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Simpler, The Better?</a:t>
            </a:r>
            <a:endParaRPr kumimoji="1" lang="zh-CN" altLang="en-US" dirty="0"/>
          </a:p>
        </p:txBody>
      </p:sp>
      <p:pic>
        <p:nvPicPr>
          <p:cNvPr id="4" name="图片 3"/>
          <p:cNvPicPr>
            <a:picLocks noChangeAspect="1"/>
          </p:cNvPicPr>
          <p:nvPr/>
        </p:nvPicPr>
        <p:blipFill rotWithShape="1">
          <a:blip r:embed="rId2"/>
          <a:srcRect l="53019" t="30452" b="37037"/>
          <a:stretch/>
        </p:blipFill>
        <p:spPr>
          <a:xfrm>
            <a:off x="3347864" y="3217540"/>
            <a:ext cx="2142288" cy="1857963"/>
          </a:xfrm>
          <a:prstGeom prst="rect">
            <a:avLst/>
          </a:prstGeom>
        </p:spPr>
      </p:pic>
      <p:sp>
        <p:nvSpPr>
          <p:cNvPr id="5" name="内容占位符 2"/>
          <p:cNvSpPr>
            <a:spLocks noGrp="1"/>
          </p:cNvSpPr>
          <p:nvPr>
            <p:ph idx="1"/>
          </p:nvPr>
        </p:nvSpPr>
        <p:spPr>
          <a:xfrm>
            <a:off x="457200" y="1333501"/>
            <a:ext cx="8229600" cy="1307975"/>
          </a:xfrm>
        </p:spPr>
        <p:txBody>
          <a:bodyPr/>
          <a:lstStyle/>
          <a:p>
            <a:r>
              <a:rPr kumimoji="1" lang="en-US" altLang="zh-CN" dirty="0"/>
              <a:t>No…</a:t>
            </a:r>
          </a:p>
          <a:p>
            <a:r>
              <a:rPr kumimoji="1" lang="en-US" altLang="zh-CN" dirty="0"/>
              <a:t>The point is: how to find a right way to be simple?</a:t>
            </a:r>
            <a:endParaRPr kumimoji="1" lang="zh-CN" altLang="en-US" dirty="0"/>
          </a:p>
        </p:txBody>
      </p:sp>
    </p:spTree>
    <p:extLst>
      <p:ext uri="{BB962C8B-B14F-4D97-AF65-F5344CB8AC3E}">
        <p14:creationId xmlns:p14="http://schemas.microsoft.com/office/powerpoint/2010/main" val="1761022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General Design Principles: 1/3</a:t>
            </a:r>
            <a:endParaRPr lang="zh-CN" altLang="en-US" dirty="0"/>
          </a:p>
        </p:txBody>
      </p:sp>
      <p:sp>
        <p:nvSpPr>
          <p:cNvPr id="3" name="内容占位符 2"/>
          <p:cNvSpPr>
            <a:spLocks noGrp="1"/>
          </p:cNvSpPr>
          <p:nvPr>
            <p:ph idx="1"/>
          </p:nvPr>
        </p:nvSpPr>
        <p:spPr>
          <a:xfrm>
            <a:off x="457200" y="1333501"/>
            <a:ext cx="8579296" cy="3771636"/>
          </a:xfrm>
        </p:spPr>
        <p:txBody>
          <a:bodyPr>
            <a:normAutofit/>
          </a:bodyPr>
          <a:lstStyle/>
          <a:p>
            <a:r>
              <a:rPr lang="en-US" altLang="zh-CN" dirty="0"/>
              <a:t>Adopt sweeping simplifications</a:t>
            </a:r>
          </a:p>
          <a:p>
            <a:r>
              <a:rPr lang="en-US" altLang="zh-CN" dirty="0"/>
              <a:t>Avoid excessive generality</a:t>
            </a:r>
          </a:p>
          <a:p>
            <a:r>
              <a:rPr lang="en-US" altLang="zh-CN" dirty="0"/>
              <a:t>Avoid rarely used components</a:t>
            </a:r>
          </a:p>
          <a:p>
            <a:r>
              <a:rPr lang="en-US" altLang="zh-CN" dirty="0"/>
              <a:t>Be explicit</a:t>
            </a:r>
          </a:p>
          <a:p>
            <a:r>
              <a:rPr lang="en-US" altLang="zh-CN" dirty="0"/>
              <a:t>Decouple modules with indirection</a:t>
            </a:r>
          </a:p>
          <a:p>
            <a:r>
              <a:rPr lang="en-US" altLang="zh-CN" dirty="0"/>
              <a:t>Design for iteration</a:t>
            </a:r>
          </a:p>
        </p:txBody>
      </p:sp>
      <p:sp>
        <p:nvSpPr>
          <p:cNvPr id="4" name="矩形 3">
            <a:extLst>
              <a:ext uri="{FF2B5EF4-FFF2-40B4-BE49-F238E27FC236}">
                <a16:creationId xmlns:a16="http://schemas.microsoft.com/office/drawing/2014/main" id="{F84F6116-A5ED-37C8-CB37-DF659F36BBB5}"/>
              </a:ext>
            </a:extLst>
          </p:cNvPr>
          <p:cNvSpPr/>
          <p:nvPr/>
        </p:nvSpPr>
        <p:spPr>
          <a:xfrm>
            <a:off x="323528" y="1273324"/>
            <a:ext cx="6696744" cy="18858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93904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General Design Principles: 1/3</a:t>
            </a:r>
            <a:endParaRPr lang="zh-CN" altLang="en-US" dirty="0"/>
          </a:p>
        </p:txBody>
      </p:sp>
      <p:sp>
        <p:nvSpPr>
          <p:cNvPr id="3" name="内容占位符 2"/>
          <p:cNvSpPr>
            <a:spLocks noGrp="1"/>
          </p:cNvSpPr>
          <p:nvPr>
            <p:ph idx="1"/>
          </p:nvPr>
        </p:nvSpPr>
        <p:spPr>
          <a:xfrm>
            <a:off x="457200" y="1333501"/>
            <a:ext cx="8579296" cy="3771636"/>
          </a:xfrm>
        </p:spPr>
        <p:txBody>
          <a:bodyPr>
            <a:normAutofit/>
          </a:bodyPr>
          <a:lstStyle/>
          <a:p>
            <a:r>
              <a:rPr lang="en-US" altLang="zh-CN" dirty="0"/>
              <a:t>Adopt sweeping simplifications</a:t>
            </a:r>
          </a:p>
          <a:p>
            <a:r>
              <a:rPr lang="en-US" altLang="zh-CN" dirty="0"/>
              <a:t>Avoid excessive generality</a:t>
            </a:r>
          </a:p>
          <a:p>
            <a:r>
              <a:rPr lang="en-US" altLang="zh-CN" dirty="0"/>
              <a:t>Avoid rarely used components</a:t>
            </a:r>
          </a:p>
          <a:p>
            <a:r>
              <a:rPr lang="en-US" altLang="zh-CN" dirty="0"/>
              <a:t>Be explicit</a:t>
            </a:r>
          </a:p>
          <a:p>
            <a:r>
              <a:rPr lang="en-US" altLang="zh-CN" dirty="0"/>
              <a:t>Decouple modules with indirection</a:t>
            </a:r>
          </a:p>
          <a:p>
            <a:r>
              <a:rPr lang="en-US" altLang="zh-CN" dirty="0"/>
              <a:t>Design for iteration</a:t>
            </a:r>
          </a:p>
        </p:txBody>
      </p:sp>
      <p:sp>
        <p:nvSpPr>
          <p:cNvPr id="4" name="矩形 3">
            <a:extLst>
              <a:ext uri="{FF2B5EF4-FFF2-40B4-BE49-F238E27FC236}">
                <a16:creationId xmlns:a16="http://schemas.microsoft.com/office/drawing/2014/main" id="{F84F6116-A5ED-37C8-CB37-DF659F36BBB5}"/>
              </a:ext>
            </a:extLst>
          </p:cNvPr>
          <p:cNvSpPr/>
          <p:nvPr/>
        </p:nvSpPr>
        <p:spPr>
          <a:xfrm>
            <a:off x="323528" y="3202551"/>
            <a:ext cx="6696744" cy="663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52962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General Design Principles: 1/3</a:t>
            </a:r>
            <a:endParaRPr lang="zh-CN" altLang="en-US" dirty="0"/>
          </a:p>
        </p:txBody>
      </p:sp>
      <p:sp>
        <p:nvSpPr>
          <p:cNvPr id="3" name="内容占位符 2"/>
          <p:cNvSpPr>
            <a:spLocks noGrp="1"/>
          </p:cNvSpPr>
          <p:nvPr>
            <p:ph idx="1"/>
          </p:nvPr>
        </p:nvSpPr>
        <p:spPr>
          <a:xfrm>
            <a:off x="457200" y="1333501"/>
            <a:ext cx="8579296" cy="3771636"/>
          </a:xfrm>
        </p:spPr>
        <p:txBody>
          <a:bodyPr>
            <a:normAutofit/>
          </a:bodyPr>
          <a:lstStyle/>
          <a:p>
            <a:r>
              <a:rPr lang="en-US" altLang="zh-CN" dirty="0"/>
              <a:t>Adopt sweeping simplifications</a:t>
            </a:r>
          </a:p>
          <a:p>
            <a:r>
              <a:rPr lang="en-US" altLang="zh-CN" dirty="0"/>
              <a:t>Avoid excessive generality</a:t>
            </a:r>
          </a:p>
          <a:p>
            <a:r>
              <a:rPr lang="en-US" altLang="zh-CN" dirty="0"/>
              <a:t>Avoid rarely used components</a:t>
            </a:r>
          </a:p>
          <a:p>
            <a:r>
              <a:rPr lang="en-US" altLang="zh-CN" dirty="0"/>
              <a:t>Be explicit</a:t>
            </a:r>
          </a:p>
          <a:p>
            <a:r>
              <a:rPr lang="en-US" altLang="zh-CN" dirty="0"/>
              <a:t>Decouple modules with indirection</a:t>
            </a:r>
          </a:p>
          <a:p>
            <a:r>
              <a:rPr lang="en-US" altLang="zh-CN" dirty="0"/>
              <a:t>Design for iteration</a:t>
            </a:r>
          </a:p>
        </p:txBody>
      </p:sp>
      <p:sp>
        <p:nvSpPr>
          <p:cNvPr id="4" name="矩形 3">
            <a:extLst>
              <a:ext uri="{FF2B5EF4-FFF2-40B4-BE49-F238E27FC236}">
                <a16:creationId xmlns:a16="http://schemas.microsoft.com/office/drawing/2014/main" id="{F84F6116-A5ED-37C8-CB37-DF659F36BBB5}"/>
              </a:ext>
            </a:extLst>
          </p:cNvPr>
          <p:cNvSpPr/>
          <p:nvPr/>
        </p:nvSpPr>
        <p:spPr>
          <a:xfrm>
            <a:off x="323528" y="3778615"/>
            <a:ext cx="6696744" cy="663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75339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442FA-4AE6-4D45-7F9F-12C2FC7977F0}"/>
              </a:ext>
            </a:extLst>
          </p:cNvPr>
          <p:cNvSpPr>
            <a:spLocks noGrp="1"/>
          </p:cNvSpPr>
          <p:nvPr>
            <p:ph type="title"/>
          </p:nvPr>
        </p:nvSpPr>
        <p:spPr/>
        <p:txBody>
          <a:bodyPr/>
          <a:lstStyle/>
          <a:p>
            <a:endParaRPr kumimoji="1" lang="zh-CN" altLang="en-US"/>
          </a:p>
        </p:txBody>
      </p:sp>
      <p:pic>
        <p:nvPicPr>
          <p:cNvPr id="6" name="内容占位符 5">
            <a:extLst>
              <a:ext uri="{FF2B5EF4-FFF2-40B4-BE49-F238E27FC236}">
                <a16:creationId xmlns:a16="http://schemas.microsoft.com/office/drawing/2014/main" id="{4A565991-95DF-F8B7-3269-E4AED340FE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233430"/>
            <a:ext cx="7132850" cy="5252704"/>
          </a:xfrm>
        </p:spPr>
      </p:pic>
      <p:sp>
        <p:nvSpPr>
          <p:cNvPr id="4" name="灯片编号占位符 3">
            <a:extLst>
              <a:ext uri="{FF2B5EF4-FFF2-40B4-BE49-F238E27FC236}">
                <a16:creationId xmlns:a16="http://schemas.microsoft.com/office/drawing/2014/main" id="{4F81D519-A5F1-330D-E9BD-8FB3B88AB80A}"/>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spTree>
    <p:extLst>
      <p:ext uri="{BB962C8B-B14F-4D97-AF65-F5344CB8AC3E}">
        <p14:creationId xmlns:p14="http://schemas.microsoft.com/office/powerpoint/2010/main" val="3449833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940B5-4B0A-B6D4-407D-34A52455165B}"/>
              </a:ext>
            </a:extLst>
          </p:cNvPr>
          <p:cNvSpPr>
            <a:spLocks noGrp="1"/>
          </p:cNvSpPr>
          <p:nvPr>
            <p:ph type="title"/>
          </p:nvPr>
        </p:nvSpPr>
        <p:spPr/>
        <p:txBody>
          <a:bodyPr/>
          <a:lstStyle/>
          <a:p>
            <a:r>
              <a:rPr kumimoji="1" lang="en-US" altLang="zh-CN" dirty="0"/>
              <a:t>Indirection examples</a:t>
            </a:r>
            <a:endParaRPr kumimoji="1" lang="zh-CN" altLang="en-US" dirty="0"/>
          </a:p>
        </p:txBody>
      </p:sp>
      <p:sp>
        <p:nvSpPr>
          <p:cNvPr id="3" name="内容占位符 2">
            <a:extLst>
              <a:ext uri="{FF2B5EF4-FFF2-40B4-BE49-F238E27FC236}">
                <a16:creationId xmlns:a16="http://schemas.microsoft.com/office/drawing/2014/main" id="{5C054C82-7863-72F7-FA27-5BDD420110F4}"/>
              </a:ext>
            </a:extLst>
          </p:cNvPr>
          <p:cNvSpPr>
            <a:spLocks noGrp="1"/>
          </p:cNvSpPr>
          <p:nvPr>
            <p:ph idx="1"/>
          </p:nvPr>
        </p:nvSpPr>
        <p:spPr/>
        <p:txBody>
          <a:bodyPr/>
          <a:lstStyle/>
          <a:p>
            <a:r>
              <a:rPr kumimoji="1" lang="en-US" altLang="zh-CN" dirty="0"/>
              <a:t>Virtual memory</a:t>
            </a:r>
          </a:p>
          <a:p>
            <a:r>
              <a:rPr kumimoji="1" lang="en-US" altLang="zh-CN" dirty="0"/>
              <a:t>DNS </a:t>
            </a:r>
          </a:p>
          <a:p>
            <a:r>
              <a:rPr kumimoji="1" lang="en-US" altLang="zh-CN" dirty="0"/>
              <a:t>File system </a:t>
            </a:r>
          </a:p>
          <a:p>
            <a:r>
              <a:rPr kumimoji="1" lang="en-US" altLang="zh-CN" dirty="0"/>
              <a:t>Etc.  </a:t>
            </a:r>
            <a:endParaRPr kumimoji="1" lang="zh-CN" altLang="en-US" dirty="0"/>
          </a:p>
        </p:txBody>
      </p:sp>
      <p:sp>
        <p:nvSpPr>
          <p:cNvPr id="4" name="灯片编号占位符 3">
            <a:extLst>
              <a:ext uri="{FF2B5EF4-FFF2-40B4-BE49-F238E27FC236}">
                <a16:creationId xmlns:a16="http://schemas.microsoft.com/office/drawing/2014/main" id="{E630A559-FEE4-BE15-9C2A-38CB56B23F83}"/>
              </a:ext>
            </a:extLst>
          </p:cNvPr>
          <p:cNvSpPr>
            <a:spLocks noGrp="1"/>
          </p:cNvSpPr>
          <p:nvPr>
            <p:ph type="sldNum" sz="quarter" idx="12"/>
          </p:nvPr>
        </p:nvSpPr>
        <p:spPr/>
        <p:txBody>
          <a:bodyPr/>
          <a:lstStyle/>
          <a:p>
            <a:fld id="{ADE361C3-C043-4A6E-BDCE-8DA1E7D90A3B}" type="slidenum">
              <a:rPr lang="zh-CN" altLang="en-US" smtClean="0"/>
              <a:t>65</a:t>
            </a:fld>
            <a:endParaRPr lang="zh-CN" altLang="en-US"/>
          </a:p>
        </p:txBody>
      </p:sp>
    </p:spTree>
    <p:extLst>
      <p:ext uri="{BB962C8B-B14F-4D97-AF65-F5344CB8AC3E}">
        <p14:creationId xmlns:p14="http://schemas.microsoft.com/office/powerpoint/2010/main" val="280271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General Design Principles: 1/3</a:t>
            </a:r>
            <a:endParaRPr lang="zh-CN" altLang="en-US" dirty="0"/>
          </a:p>
        </p:txBody>
      </p:sp>
      <p:sp>
        <p:nvSpPr>
          <p:cNvPr id="3" name="内容占位符 2"/>
          <p:cNvSpPr>
            <a:spLocks noGrp="1"/>
          </p:cNvSpPr>
          <p:nvPr>
            <p:ph idx="1"/>
          </p:nvPr>
        </p:nvSpPr>
        <p:spPr>
          <a:xfrm>
            <a:off x="457200" y="1333501"/>
            <a:ext cx="8579296" cy="3771636"/>
          </a:xfrm>
        </p:spPr>
        <p:txBody>
          <a:bodyPr>
            <a:normAutofit/>
          </a:bodyPr>
          <a:lstStyle/>
          <a:p>
            <a:r>
              <a:rPr lang="en-US" altLang="zh-CN" dirty="0"/>
              <a:t>Adopt sweeping simplifications</a:t>
            </a:r>
          </a:p>
          <a:p>
            <a:r>
              <a:rPr lang="en-US" altLang="zh-CN" dirty="0"/>
              <a:t>Avoid excessive generality</a:t>
            </a:r>
          </a:p>
          <a:p>
            <a:r>
              <a:rPr lang="en-US" altLang="zh-CN" dirty="0"/>
              <a:t>Avoid rarely used components</a:t>
            </a:r>
          </a:p>
          <a:p>
            <a:r>
              <a:rPr lang="en-US" altLang="zh-CN" dirty="0"/>
              <a:t>Be explicit</a:t>
            </a:r>
          </a:p>
          <a:p>
            <a:r>
              <a:rPr lang="en-US" altLang="zh-CN" dirty="0"/>
              <a:t>Decouple modules with indirection</a:t>
            </a:r>
          </a:p>
          <a:p>
            <a:r>
              <a:rPr lang="en-US" altLang="zh-CN" dirty="0"/>
              <a:t>Design for iteration</a:t>
            </a:r>
          </a:p>
        </p:txBody>
      </p:sp>
      <p:sp>
        <p:nvSpPr>
          <p:cNvPr id="4" name="矩形 3">
            <a:extLst>
              <a:ext uri="{FF2B5EF4-FFF2-40B4-BE49-F238E27FC236}">
                <a16:creationId xmlns:a16="http://schemas.microsoft.com/office/drawing/2014/main" id="{F84F6116-A5ED-37C8-CB37-DF659F36BBB5}"/>
              </a:ext>
            </a:extLst>
          </p:cNvPr>
          <p:cNvSpPr/>
          <p:nvPr/>
        </p:nvSpPr>
        <p:spPr>
          <a:xfrm>
            <a:off x="323528" y="4442076"/>
            <a:ext cx="6696744" cy="663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83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General Design Principles: 2/3</a:t>
            </a:r>
            <a:endParaRPr kumimoji="1" lang="zh-CN" altLang="en-US" dirty="0"/>
          </a:p>
        </p:txBody>
      </p:sp>
      <p:sp>
        <p:nvSpPr>
          <p:cNvPr id="3" name="内容占位符 2"/>
          <p:cNvSpPr>
            <a:spLocks noGrp="1"/>
          </p:cNvSpPr>
          <p:nvPr>
            <p:ph idx="1"/>
          </p:nvPr>
        </p:nvSpPr>
        <p:spPr/>
        <p:txBody>
          <a:bodyPr/>
          <a:lstStyle/>
          <a:p>
            <a:r>
              <a:rPr kumimoji="1" lang="en-US" altLang="zh-CN" dirty="0"/>
              <a:t>End-to-end argument</a:t>
            </a:r>
          </a:p>
          <a:p>
            <a:r>
              <a:rPr kumimoji="1" lang="en-US" altLang="zh-CN" dirty="0"/>
              <a:t>Escalating complexity principle</a:t>
            </a:r>
          </a:p>
          <a:p>
            <a:r>
              <a:rPr kumimoji="1" lang="en-US" altLang="zh-CN" dirty="0"/>
              <a:t>Incommensurate scaling rule</a:t>
            </a:r>
          </a:p>
          <a:p>
            <a:r>
              <a:rPr kumimoji="1" lang="en-US" altLang="zh-CN" dirty="0"/>
              <a:t>Keep digging principle</a:t>
            </a:r>
          </a:p>
          <a:p>
            <a:r>
              <a:rPr kumimoji="1" lang="en-US" altLang="zh-CN" dirty="0"/>
              <a:t>Law of diminishing returns</a:t>
            </a:r>
          </a:p>
          <a:p>
            <a:r>
              <a:rPr kumimoji="1" lang="en-US" altLang="zh-CN" dirty="0"/>
              <a:t>Open design principle</a:t>
            </a:r>
            <a:endParaRPr kumimoji="1" lang="zh-CN" altLang="en-US" dirty="0"/>
          </a:p>
        </p:txBody>
      </p:sp>
    </p:spTree>
    <p:extLst>
      <p:ext uri="{BB962C8B-B14F-4D97-AF65-F5344CB8AC3E}">
        <p14:creationId xmlns:p14="http://schemas.microsoft.com/office/powerpoint/2010/main" val="1255770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68E4F-6134-014F-9725-F44DAEA94796}"/>
              </a:ext>
            </a:extLst>
          </p:cNvPr>
          <p:cNvSpPr>
            <a:spLocks noGrp="1"/>
          </p:cNvSpPr>
          <p:nvPr>
            <p:ph type="title"/>
          </p:nvPr>
        </p:nvSpPr>
        <p:spPr/>
        <p:txBody>
          <a:bodyPr/>
          <a:lstStyle/>
          <a:p>
            <a:r>
              <a:rPr kumimoji="1" lang="en-US" altLang="zh-CN" dirty="0"/>
              <a:t>Example:</a:t>
            </a:r>
            <a:r>
              <a:rPr kumimoji="1" lang="zh-CN" altLang="en-US" dirty="0"/>
              <a:t> </a:t>
            </a:r>
            <a:r>
              <a:rPr kumimoji="1" lang="en-US" altLang="zh-CN" dirty="0"/>
              <a:t>Scaling</a:t>
            </a:r>
            <a:r>
              <a:rPr kumimoji="1" lang="zh-CN" altLang="en-US" dirty="0"/>
              <a:t> </a:t>
            </a:r>
            <a:r>
              <a:rPr kumimoji="1" lang="en-US" altLang="zh-CN" dirty="0"/>
              <a:t>Figures</a:t>
            </a:r>
            <a:r>
              <a:rPr kumimoji="1" lang="zh-CN" altLang="en-US" dirty="0"/>
              <a:t> </a:t>
            </a:r>
            <a:r>
              <a:rPr kumimoji="1" lang="en-US" altLang="zh-CN" dirty="0"/>
              <a:t>in</a:t>
            </a:r>
            <a:r>
              <a:rPr kumimoji="1" lang="zh-CN" altLang="en-US" dirty="0"/>
              <a:t> </a:t>
            </a:r>
            <a:r>
              <a:rPr kumimoji="1" lang="en-US" altLang="zh-CN" dirty="0"/>
              <a:t>PPT</a:t>
            </a:r>
            <a:endParaRPr kumimoji="1" lang="zh-CN" altLang="en-US" dirty="0"/>
          </a:p>
        </p:txBody>
      </p:sp>
      <p:sp>
        <p:nvSpPr>
          <p:cNvPr id="62" name="Rectangle 4">
            <a:extLst>
              <a:ext uri="{FF2B5EF4-FFF2-40B4-BE49-F238E27FC236}">
                <a16:creationId xmlns:a16="http://schemas.microsoft.com/office/drawing/2014/main" id="{5D90989F-C00D-4446-B90B-5309F44AB76E}"/>
              </a:ext>
            </a:extLst>
          </p:cNvPr>
          <p:cNvSpPr/>
          <p:nvPr/>
        </p:nvSpPr>
        <p:spPr bwMode="auto">
          <a:xfrm>
            <a:off x="4479404" y="30015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sp>
        <p:nvSpPr>
          <p:cNvPr id="63" name="Rectangle 5">
            <a:extLst>
              <a:ext uri="{FF2B5EF4-FFF2-40B4-BE49-F238E27FC236}">
                <a16:creationId xmlns:a16="http://schemas.microsoft.com/office/drawing/2014/main" id="{AEB97448-38B7-7540-B9D1-786E77B17BA6}"/>
              </a:ext>
            </a:extLst>
          </p:cNvPr>
          <p:cNvSpPr>
            <a:spLocks noChangeArrowheads="1"/>
          </p:cNvSpPr>
          <p:nvPr/>
        </p:nvSpPr>
        <p:spPr bwMode="auto">
          <a:xfrm>
            <a:off x="5470004" y="3001516"/>
            <a:ext cx="2178701" cy="1134740"/>
          </a:xfrm>
          <a:prstGeom prst="rect">
            <a:avLst/>
          </a:prstGeom>
          <a:solidFill>
            <a:schemeClr val="accent1"/>
          </a:solidFill>
          <a:ln w="9525">
            <a:solidFill>
              <a:schemeClr val="accent1"/>
            </a:solidFill>
            <a:miter lim="800000"/>
            <a:headEnd/>
            <a:tailEnd/>
          </a:ln>
          <a:effectLst>
            <a:outerShdw dist="20000" dir="5400000" rotWithShape="0">
              <a:srgbClr val="808080">
                <a:alpha val="37999"/>
              </a:srgbClr>
            </a:outerShdw>
          </a:effectLst>
        </p:spPr>
        <p:txBody>
          <a:bodyPr anchor="ctr"/>
          <a:lstStyle/>
          <a:p>
            <a:pPr algn="ctr" eaLnBrk="0" hangingPunct="0">
              <a:defRPr/>
            </a:pPr>
            <a:r>
              <a:rPr lang="en-US" sz="1400" dirty="0">
                <a:solidFill>
                  <a:schemeClr val="bg1"/>
                </a:solidFill>
                <a:latin typeface="Arial" panose="020B0604020202020204" pitchFamily="34" charset="0"/>
                <a:ea typeface="DengXian" charset="0"/>
                <a:cs typeface="Arial" panose="020B0604020202020204" pitchFamily="34" charset="0"/>
              </a:rPr>
              <a:t>Bug</a:t>
            </a:r>
          </a:p>
        </p:txBody>
      </p:sp>
      <p:sp>
        <p:nvSpPr>
          <p:cNvPr id="64" name="Rectangle 6">
            <a:extLst>
              <a:ext uri="{FF2B5EF4-FFF2-40B4-BE49-F238E27FC236}">
                <a16:creationId xmlns:a16="http://schemas.microsoft.com/office/drawing/2014/main" id="{AD89CDF6-2AE5-5344-8038-CDCB57CBA12D}"/>
              </a:ext>
            </a:extLst>
          </p:cNvPr>
          <p:cNvSpPr/>
          <p:nvPr/>
        </p:nvSpPr>
        <p:spPr bwMode="auto">
          <a:xfrm>
            <a:off x="6536804" y="30015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cxnSp>
        <p:nvCxnSpPr>
          <p:cNvPr id="65" name="Straight Arrow Connector 15">
            <a:extLst>
              <a:ext uri="{FF2B5EF4-FFF2-40B4-BE49-F238E27FC236}">
                <a16:creationId xmlns:a16="http://schemas.microsoft.com/office/drawing/2014/main" id="{08A3B02A-5A13-ED42-B1BB-D9EC3AD8365D}"/>
              </a:ext>
            </a:extLst>
          </p:cNvPr>
          <p:cNvCxnSpPr>
            <a:cxnSpLocks noChangeShapeType="1"/>
            <a:stCxn id="62" idx="0"/>
            <a:endCxn id="66" idx="2"/>
          </p:cNvCxnSpPr>
          <p:nvPr/>
        </p:nvCxnSpPr>
        <p:spPr bwMode="auto">
          <a:xfrm>
            <a:off x="5568755" y="3001516"/>
            <a:ext cx="53340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66" name="Rectangle 9">
            <a:extLst>
              <a:ext uri="{FF2B5EF4-FFF2-40B4-BE49-F238E27FC236}">
                <a16:creationId xmlns:a16="http://schemas.microsoft.com/office/drawing/2014/main" id="{8D576D0B-5DD6-4847-9467-54B6D88CC7AF}"/>
              </a:ext>
            </a:extLst>
          </p:cNvPr>
          <p:cNvSpPr/>
          <p:nvPr/>
        </p:nvSpPr>
        <p:spPr bwMode="auto">
          <a:xfrm>
            <a:off x="5012804" y="24300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sp>
        <p:nvSpPr>
          <p:cNvPr id="67" name="Rectangle 10">
            <a:extLst>
              <a:ext uri="{FF2B5EF4-FFF2-40B4-BE49-F238E27FC236}">
                <a16:creationId xmlns:a16="http://schemas.microsoft.com/office/drawing/2014/main" id="{C7ACA201-601C-D64C-9BD7-E8BB8A117CBC}"/>
              </a:ext>
            </a:extLst>
          </p:cNvPr>
          <p:cNvSpPr>
            <a:spLocks noChangeArrowheads="1"/>
          </p:cNvSpPr>
          <p:nvPr/>
        </p:nvSpPr>
        <p:spPr bwMode="auto">
          <a:xfrm>
            <a:off x="6536804" y="2430016"/>
            <a:ext cx="2178701" cy="1134740"/>
          </a:xfrm>
          <a:prstGeom prst="rect">
            <a:avLst/>
          </a:prstGeom>
          <a:solidFill>
            <a:schemeClr val="accent1"/>
          </a:solidFill>
          <a:ln w="9525">
            <a:solidFill>
              <a:schemeClr val="accent1"/>
            </a:solidFill>
            <a:miter lim="800000"/>
            <a:headEnd/>
            <a:tailEnd/>
          </a:ln>
          <a:effectLst>
            <a:outerShdw dist="20000" dir="5400000" rotWithShape="0">
              <a:srgbClr val="808080">
                <a:alpha val="37999"/>
              </a:srgbClr>
            </a:outerShdw>
          </a:effectLst>
        </p:spPr>
        <p:txBody>
          <a:bodyPr anchor="ctr"/>
          <a:lstStyle/>
          <a:p>
            <a:pPr algn="ctr" eaLnBrk="0" hangingPunct="0">
              <a:defRPr/>
            </a:pPr>
            <a:r>
              <a:rPr lang="en-US" sz="1400" dirty="0">
                <a:solidFill>
                  <a:schemeClr val="bg1"/>
                </a:solidFill>
                <a:latin typeface="Arial" panose="020B0604020202020204" pitchFamily="34" charset="0"/>
                <a:ea typeface="DengXian" charset="0"/>
                <a:cs typeface="Arial" panose="020B0604020202020204" pitchFamily="34" charset="0"/>
              </a:rPr>
              <a:t>Bug</a:t>
            </a:r>
          </a:p>
        </p:txBody>
      </p:sp>
      <p:sp>
        <p:nvSpPr>
          <p:cNvPr id="68" name="Rectangle 11">
            <a:extLst>
              <a:ext uri="{FF2B5EF4-FFF2-40B4-BE49-F238E27FC236}">
                <a16:creationId xmlns:a16="http://schemas.microsoft.com/office/drawing/2014/main" id="{2159BD5A-F583-3945-8254-E4940A401313}"/>
              </a:ext>
            </a:extLst>
          </p:cNvPr>
          <p:cNvSpPr/>
          <p:nvPr/>
        </p:nvSpPr>
        <p:spPr bwMode="auto">
          <a:xfrm>
            <a:off x="4479404" y="18585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sp>
        <p:nvSpPr>
          <p:cNvPr id="69" name="Rectangle 12">
            <a:extLst>
              <a:ext uri="{FF2B5EF4-FFF2-40B4-BE49-F238E27FC236}">
                <a16:creationId xmlns:a16="http://schemas.microsoft.com/office/drawing/2014/main" id="{E0813F5B-3561-C948-A406-F66E7F784022}"/>
              </a:ext>
            </a:extLst>
          </p:cNvPr>
          <p:cNvSpPr/>
          <p:nvPr/>
        </p:nvSpPr>
        <p:spPr bwMode="auto">
          <a:xfrm>
            <a:off x="5470004" y="18585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sp>
        <p:nvSpPr>
          <p:cNvPr id="70" name="Rectangle 13">
            <a:extLst>
              <a:ext uri="{FF2B5EF4-FFF2-40B4-BE49-F238E27FC236}">
                <a16:creationId xmlns:a16="http://schemas.microsoft.com/office/drawing/2014/main" id="{DB50F049-D233-9E48-98DC-A99967D7B309}"/>
              </a:ext>
            </a:extLst>
          </p:cNvPr>
          <p:cNvSpPr/>
          <p:nvPr/>
        </p:nvSpPr>
        <p:spPr bwMode="auto">
          <a:xfrm>
            <a:off x="6536804" y="1858516"/>
            <a:ext cx="2178701" cy="1134740"/>
          </a:xfrm>
          <a:prstGeom prst="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p>
            <a:pPr eaLnBrk="0" hangingPunct="0"/>
            <a:endParaRPr lang="zh-CN" sz="1400" dirty="0">
              <a:solidFill>
                <a:schemeClr val="tx1"/>
              </a:solidFill>
              <a:latin typeface="Arial" panose="020B0604020202020204" pitchFamily="34" charset="0"/>
              <a:ea typeface="DengXian" charset="0"/>
              <a:cs typeface="Arial" panose="020B0604020202020204" pitchFamily="34" charset="0"/>
            </a:endParaRPr>
          </a:p>
        </p:txBody>
      </p:sp>
      <p:cxnSp>
        <p:nvCxnSpPr>
          <p:cNvPr id="71" name="Straight Arrow Connector 30">
            <a:extLst>
              <a:ext uri="{FF2B5EF4-FFF2-40B4-BE49-F238E27FC236}">
                <a16:creationId xmlns:a16="http://schemas.microsoft.com/office/drawing/2014/main" id="{06D1D8B8-2E86-8049-9811-6814D6F14547}"/>
              </a:ext>
            </a:extLst>
          </p:cNvPr>
          <p:cNvCxnSpPr>
            <a:cxnSpLocks noChangeShapeType="1"/>
            <a:stCxn id="66" idx="2"/>
            <a:endCxn id="63" idx="0"/>
          </p:cNvCxnSpPr>
          <p:nvPr/>
        </p:nvCxnSpPr>
        <p:spPr bwMode="auto">
          <a:xfrm flipV="1">
            <a:off x="6102155" y="3001516"/>
            <a:ext cx="45720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72" name="Straight Arrow Connector 33">
            <a:extLst>
              <a:ext uri="{FF2B5EF4-FFF2-40B4-BE49-F238E27FC236}">
                <a16:creationId xmlns:a16="http://schemas.microsoft.com/office/drawing/2014/main" id="{8E672B53-5C3D-854E-BE99-A742CC7541AB}"/>
              </a:ext>
            </a:extLst>
          </p:cNvPr>
          <p:cNvCxnSpPr>
            <a:cxnSpLocks noChangeShapeType="1"/>
            <a:stCxn id="64" idx="0"/>
            <a:endCxn id="67" idx="2"/>
          </p:cNvCxnSpPr>
          <p:nvPr/>
        </p:nvCxnSpPr>
        <p:spPr bwMode="auto">
          <a:xfrm>
            <a:off x="7626155" y="3001516"/>
            <a:ext cx="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73" name="Straight Arrow Connector 36">
            <a:extLst>
              <a:ext uri="{FF2B5EF4-FFF2-40B4-BE49-F238E27FC236}">
                <a16:creationId xmlns:a16="http://schemas.microsoft.com/office/drawing/2014/main" id="{3BF4E58F-668D-E14B-88CA-A61DE6E5E6C5}"/>
              </a:ext>
            </a:extLst>
          </p:cNvPr>
          <p:cNvCxnSpPr>
            <a:cxnSpLocks noChangeShapeType="1"/>
            <a:stCxn id="66" idx="0"/>
            <a:endCxn id="69" idx="2"/>
          </p:cNvCxnSpPr>
          <p:nvPr/>
        </p:nvCxnSpPr>
        <p:spPr bwMode="auto">
          <a:xfrm>
            <a:off x="6102155" y="2430016"/>
            <a:ext cx="45720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74" name="Straight Arrow Connector 39">
            <a:extLst>
              <a:ext uri="{FF2B5EF4-FFF2-40B4-BE49-F238E27FC236}">
                <a16:creationId xmlns:a16="http://schemas.microsoft.com/office/drawing/2014/main" id="{527A9BCA-B3BE-4A41-BABA-6F77FEAB196C}"/>
              </a:ext>
            </a:extLst>
          </p:cNvPr>
          <p:cNvCxnSpPr>
            <a:cxnSpLocks noChangeShapeType="1"/>
            <a:stCxn id="68" idx="2"/>
            <a:endCxn id="66" idx="0"/>
          </p:cNvCxnSpPr>
          <p:nvPr/>
        </p:nvCxnSpPr>
        <p:spPr bwMode="auto">
          <a:xfrm flipV="1">
            <a:off x="5568755" y="2430016"/>
            <a:ext cx="53340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75" name="Straight Arrow Connector 42">
            <a:extLst>
              <a:ext uri="{FF2B5EF4-FFF2-40B4-BE49-F238E27FC236}">
                <a16:creationId xmlns:a16="http://schemas.microsoft.com/office/drawing/2014/main" id="{CF42F671-0B17-5A47-BFEC-B1D44CA722EC}"/>
              </a:ext>
            </a:extLst>
          </p:cNvPr>
          <p:cNvCxnSpPr>
            <a:cxnSpLocks noChangeShapeType="1"/>
            <a:stCxn id="67" idx="0"/>
            <a:endCxn id="70" idx="2"/>
          </p:cNvCxnSpPr>
          <p:nvPr/>
        </p:nvCxnSpPr>
        <p:spPr bwMode="auto">
          <a:xfrm>
            <a:off x="7626155" y="2430016"/>
            <a:ext cx="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76" name="Straight Arrow Connector 45">
            <a:extLst>
              <a:ext uri="{FF2B5EF4-FFF2-40B4-BE49-F238E27FC236}">
                <a16:creationId xmlns:a16="http://schemas.microsoft.com/office/drawing/2014/main" id="{40A3A0B4-DA1E-064A-8987-466000C4ACA3}"/>
              </a:ext>
            </a:extLst>
          </p:cNvPr>
          <p:cNvCxnSpPr>
            <a:cxnSpLocks noChangeShapeType="1"/>
            <a:stCxn id="67" idx="0"/>
            <a:endCxn id="69" idx="2"/>
          </p:cNvCxnSpPr>
          <p:nvPr/>
        </p:nvCxnSpPr>
        <p:spPr bwMode="auto">
          <a:xfrm flipH="1">
            <a:off x="6559355" y="2430016"/>
            <a:ext cx="1066800" cy="563240"/>
          </a:xfrm>
          <a:prstGeom prst="straightConnector1">
            <a:avLst/>
          </a:prstGeom>
          <a:noFill/>
          <a:ln w="9525">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77" name="矩形 76">
            <a:extLst>
              <a:ext uri="{FF2B5EF4-FFF2-40B4-BE49-F238E27FC236}">
                <a16:creationId xmlns:a16="http://schemas.microsoft.com/office/drawing/2014/main" id="{00F28C04-3C67-9B40-B4B7-C31776139D41}"/>
              </a:ext>
            </a:extLst>
          </p:cNvPr>
          <p:cNvSpPr/>
          <p:nvPr/>
        </p:nvSpPr>
        <p:spPr>
          <a:xfrm>
            <a:off x="1585022" y="4657700"/>
            <a:ext cx="979755" cy="369332"/>
          </a:xfrm>
          <a:prstGeom prst="rect">
            <a:avLst/>
          </a:prstGeom>
        </p:spPr>
        <p:txBody>
          <a:bodyPr wrap="none">
            <a:spAutoFit/>
          </a:bodyPr>
          <a:lstStyle/>
          <a:p>
            <a:r>
              <a:rPr kumimoji="1" lang="en-US" altLang="zh-CN" dirty="0">
                <a:latin typeface="Arial" panose="020B0604020202020204" pitchFamily="34" charset="0"/>
                <a:ea typeface="DengXian" panose="02010600030101010101" pitchFamily="2" charset="-122"/>
              </a:rPr>
              <a:t>Original</a:t>
            </a:r>
            <a:endParaRPr lang="zh-CN" altLang="en-US" dirty="0">
              <a:latin typeface="Arial" panose="020B0604020202020204" pitchFamily="34" charset="0"/>
              <a:ea typeface="DengXian" panose="02010600030101010101" pitchFamily="2" charset="-122"/>
            </a:endParaRPr>
          </a:p>
        </p:txBody>
      </p:sp>
      <p:sp>
        <p:nvSpPr>
          <p:cNvPr id="78" name="矩形 77">
            <a:extLst>
              <a:ext uri="{FF2B5EF4-FFF2-40B4-BE49-F238E27FC236}">
                <a16:creationId xmlns:a16="http://schemas.microsoft.com/office/drawing/2014/main" id="{46E43B3B-96A7-AA44-9EE6-C2CE2629BF65}"/>
              </a:ext>
            </a:extLst>
          </p:cNvPr>
          <p:cNvSpPr/>
          <p:nvPr/>
        </p:nvSpPr>
        <p:spPr>
          <a:xfrm>
            <a:off x="5579613" y="4657700"/>
            <a:ext cx="2249398" cy="369332"/>
          </a:xfrm>
          <a:prstGeom prst="rect">
            <a:avLst/>
          </a:prstGeom>
        </p:spPr>
        <p:txBody>
          <a:bodyPr wrap="none">
            <a:spAutoFit/>
          </a:bodyPr>
          <a:lstStyle/>
          <a:p>
            <a:r>
              <a:rPr kumimoji="1" lang="en-US" altLang="zh-CN" dirty="0">
                <a:latin typeface="Arial" panose="020B0604020202020204" pitchFamily="34" charset="0"/>
                <a:ea typeface="DengXian" panose="02010600030101010101" pitchFamily="2" charset="-122"/>
              </a:rPr>
              <a:t>A</a:t>
            </a:r>
            <a:r>
              <a:rPr kumimoji="1" lang="zh-CN" altLang="en-US" dirty="0">
                <a:latin typeface="Arial" panose="020B0604020202020204" pitchFamily="34" charset="0"/>
                <a:ea typeface="DengXian" panose="02010600030101010101" pitchFamily="2" charset="-122"/>
              </a:rPr>
              <a:t> </a:t>
            </a:r>
            <a:r>
              <a:rPr kumimoji="1" lang="en-US" altLang="zh-CN" dirty="0">
                <a:latin typeface="Arial" panose="020B0604020202020204" pitchFamily="34" charset="0"/>
                <a:ea typeface="DengXian" panose="02010600030101010101" pitchFamily="2" charset="-122"/>
              </a:rPr>
              <a:t>mess</a:t>
            </a:r>
            <a:r>
              <a:rPr kumimoji="1" lang="zh-CN" altLang="en-US" dirty="0">
                <a:latin typeface="Arial" panose="020B0604020202020204" pitchFamily="34" charset="0"/>
                <a:ea typeface="DengXian" panose="02010600030101010101" pitchFamily="2" charset="-122"/>
              </a:rPr>
              <a:t> </a:t>
            </a:r>
            <a:r>
              <a:rPr kumimoji="1" lang="en-US" altLang="zh-CN" dirty="0">
                <a:latin typeface="Arial" panose="020B0604020202020204" pitchFamily="34" charset="0"/>
                <a:ea typeface="DengXian" panose="02010600030101010101" pitchFamily="2" charset="-122"/>
              </a:rPr>
              <a:t>after</a:t>
            </a:r>
            <a:r>
              <a:rPr kumimoji="1" lang="zh-CN" altLang="en-US" dirty="0">
                <a:latin typeface="Arial" panose="020B0604020202020204" pitchFamily="34" charset="0"/>
                <a:ea typeface="DengXian" panose="02010600030101010101" pitchFamily="2" charset="-122"/>
              </a:rPr>
              <a:t> </a:t>
            </a:r>
            <a:r>
              <a:rPr kumimoji="1" lang="en-US" altLang="zh-CN" dirty="0">
                <a:latin typeface="Arial" panose="020B0604020202020204" pitchFamily="34" charset="0"/>
                <a:ea typeface="DengXian" panose="02010600030101010101" pitchFamily="2" charset="-122"/>
              </a:rPr>
              <a:t>scaling</a:t>
            </a:r>
            <a:endParaRPr lang="zh-CN" altLang="en-US" dirty="0">
              <a:latin typeface="Arial" panose="020B0604020202020204" pitchFamily="34" charset="0"/>
              <a:ea typeface="DengXian" panose="02010600030101010101" pitchFamily="2" charset="-122"/>
            </a:endParaRPr>
          </a:p>
        </p:txBody>
      </p:sp>
      <p:pic>
        <p:nvPicPr>
          <p:cNvPr id="3" name="图片 2">
            <a:extLst>
              <a:ext uri="{FF2B5EF4-FFF2-40B4-BE49-F238E27FC236}">
                <a16:creationId xmlns:a16="http://schemas.microsoft.com/office/drawing/2014/main" id="{1D9EF1F5-0226-1648-A856-BCA38DE4B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520" y="2155595"/>
            <a:ext cx="2666801" cy="1691841"/>
          </a:xfrm>
          <a:prstGeom prst="rect">
            <a:avLst/>
          </a:prstGeom>
        </p:spPr>
      </p:pic>
      <p:cxnSp>
        <p:nvCxnSpPr>
          <p:cNvPr id="5" name="直线箭头连接符 4">
            <a:extLst>
              <a:ext uri="{FF2B5EF4-FFF2-40B4-BE49-F238E27FC236}">
                <a16:creationId xmlns:a16="http://schemas.microsoft.com/office/drawing/2014/main" id="{3F26946F-CAEB-3E45-934F-55682FCC98B9}"/>
              </a:ext>
            </a:extLst>
          </p:cNvPr>
          <p:cNvCxnSpPr/>
          <p:nvPr/>
        </p:nvCxnSpPr>
        <p:spPr>
          <a:xfrm>
            <a:off x="3254323" y="3577580"/>
            <a:ext cx="196730" cy="1978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269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General Design Principles: 3/3</a:t>
            </a:r>
            <a:endParaRPr kumimoji="1" lang="zh-CN" altLang="en-US" dirty="0"/>
          </a:p>
        </p:txBody>
      </p:sp>
      <p:sp>
        <p:nvSpPr>
          <p:cNvPr id="3" name="内容占位符 2"/>
          <p:cNvSpPr>
            <a:spLocks noGrp="1"/>
          </p:cNvSpPr>
          <p:nvPr>
            <p:ph idx="1"/>
          </p:nvPr>
        </p:nvSpPr>
        <p:spPr/>
        <p:txBody>
          <a:bodyPr/>
          <a:lstStyle/>
          <a:p>
            <a:r>
              <a:rPr kumimoji="1" lang="en-US" altLang="zh-CN" dirty="0"/>
              <a:t>Principle of least astonishment</a:t>
            </a:r>
          </a:p>
          <a:p>
            <a:r>
              <a:rPr kumimoji="1" lang="en-US" altLang="zh-CN" dirty="0"/>
              <a:t>Robustness principle</a:t>
            </a:r>
          </a:p>
          <a:p>
            <a:r>
              <a:rPr kumimoji="1" lang="en-US" altLang="zh-CN" dirty="0"/>
              <a:t>Safety margin principle</a:t>
            </a:r>
          </a:p>
          <a:p>
            <a:r>
              <a:rPr kumimoji="1" lang="en-US" altLang="zh-CN" dirty="0"/>
              <a:t>Unyielding foundations rule</a:t>
            </a:r>
          </a:p>
        </p:txBody>
      </p:sp>
    </p:spTree>
    <p:extLst>
      <p:ext uri="{BB962C8B-B14F-4D97-AF65-F5344CB8AC3E}">
        <p14:creationId xmlns:p14="http://schemas.microsoft.com/office/powerpoint/2010/main" val="321816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B173B-FE0E-3A04-7421-0ABF5907E984}"/>
              </a:ext>
            </a:extLst>
          </p:cNvPr>
          <p:cNvSpPr>
            <a:spLocks noGrp="1"/>
          </p:cNvSpPr>
          <p:nvPr>
            <p:ph type="title"/>
          </p:nvPr>
        </p:nvSpPr>
        <p:spPr/>
        <p:txBody>
          <a:bodyPr/>
          <a:lstStyle/>
          <a:p>
            <a:r>
              <a:rPr kumimoji="1" lang="en-US" altLang="zh-CN" dirty="0"/>
              <a:t>LoCs</a:t>
            </a:r>
            <a:r>
              <a:rPr kumimoji="1" lang="zh-CN" altLang="en-US" dirty="0"/>
              <a:t> </a:t>
            </a:r>
            <a:r>
              <a:rPr kumimoji="1" lang="en-US" altLang="zh-CN" dirty="0"/>
              <a:t>of</a:t>
            </a:r>
            <a:r>
              <a:rPr kumimoji="1" lang="zh-CN" altLang="en-US" dirty="0"/>
              <a:t> </a:t>
            </a:r>
            <a:r>
              <a:rPr kumimoji="1" lang="en-US" altLang="zh-CN" dirty="0"/>
              <a:t>Different</a:t>
            </a:r>
            <a:r>
              <a:rPr kumimoji="1" lang="zh-CN" altLang="en-US" dirty="0"/>
              <a:t> </a:t>
            </a:r>
            <a:r>
              <a:rPr kumimoji="1" lang="en-US" altLang="zh-CN" dirty="0"/>
              <a:t>Systems</a:t>
            </a:r>
            <a:endParaRPr kumimoji="1" lang="zh-CN" altLang="en-US" dirty="0"/>
          </a:p>
        </p:txBody>
      </p:sp>
      <p:sp>
        <p:nvSpPr>
          <p:cNvPr id="4" name="灯片编号占位符 3">
            <a:extLst>
              <a:ext uri="{FF2B5EF4-FFF2-40B4-BE49-F238E27FC236}">
                <a16:creationId xmlns:a16="http://schemas.microsoft.com/office/drawing/2014/main" id="{ED93B2E3-DBD8-6F8F-D37F-6F0DAFE07378}"/>
              </a:ext>
            </a:extLst>
          </p:cNvPr>
          <p:cNvSpPr>
            <a:spLocks noGrp="1"/>
          </p:cNvSpPr>
          <p:nvPr>
            <p:ph type="sldNum" sz="quarter" idx="12"/>
          </p:nvPr>
        </p:nvSpPr>
        <p:spPr/>
        <p:txBody>
          <a:bodyPr/>
          <a:lstStyle/>
          <a:p>
            <a:fld id="{ADE361C3-C043-4A6E-BDCE-8DA1E7D90A3B}" type="slidenum">
              <a:rPr lang="zh-CN" altLang="en-US" smtClean="0"/>
              <a:t>7</a:t>
            </a:fld>
            <a:endParaRPr lang="zh-CN" altLang="en-US"/>
          </a:p>
        </p:txBody>
      </p:sp>
      <p:pic>
        <p:nvPicPr>
          <p:cNvPr id="5" name="图片 4">
            <a:extLst>
              <a:ext uri="{FF2B5EF4-FFF2-40B4-BE49-F238E27FC236}">
                <a16:creationId xmlns:a16="http://schemas.microsoft.com/office/drawing/2014/main" id="{BEF97DE6-51E0-9495-62B6-3A91E4C5A1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55136"/>
            <a:ext cx="7772400" cy="3757827"/>
          </a:xfrm>
          <a:prstGeom prst="rect">
            <a:avLst/>
          </a:prstGeom>
        </p:spPr>
      </p:pic>
    </p:spTree>
    <p:extLst>
      <p:ext uri="{BB962C8B-B14F-4D97-AF65-F5344CB8AC3E}">
        <p14:creationId xmlns:p14="http://schemas.microsoft.com/office/powerpoint/2010/main" val="3072078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Specific Area Principles (1/2)</a:t>
            </a:r>
            <a:endParaRPr kumimoji="1" lang="zh-CN" altLang="en-US" dirty="0"/>
          </a:p>
        </p:txBody>
      </p:sp>
      <p:sp>
        <p:nvSpPr>
          <p:cNvPr id="3" name="内容占位符 2"/>
          <p:cNvSpPr>
            <a:spLocks noGrp="1"/>
          </p:cNvSpPr>
          <p:nvPr>
            <p:ph idx="1"/>
          </p:nvPr>
        </p:nvSpPr>
        <p:spPr/>
        <p:txBody>
          <a:bodyPr/>
          <a:lstStyle/>
          <a:p>
            <a:r>
              <a:rPr kumimoji="1" lang="en-US" altLang="zh-CN" dirty="0"/>
              <a:t>Atomicity: Golden rule of atomicity</a:t>
            </a:r>
          </a:p>
          <a:p>
            <a:r>
              <a:rPr kumimoji="1" lang="en-US" altLang="zh-CN" dirty="0"/>
              <a:t>Coordination: One-writer principle</a:t>
            </a:r>
          </a:p>
          <a:p>
            <a:r>
              <a:rPr kumimoji="1" lang="en-US" altLang="zh-CN" dirty="0"/>
              <a:t>Durability: The durability mantra</a:t>
            </a:r>
          </a:p>
          <a:p>
            <a:r>
              <a:rPr kumimoji="1" lang="en-US" altLang="zh-CN" dirty="0"/>
              <a:t>Security: Minimize secrets</a:t>
            </a:r>
          </a:p>
          <a:p>
            <a:r>
              <a:rPr kumimoji="1" lang="en-US" altLang="zh-CN" dirty="0"/>
              <a:t>Security: Complete mediation</a:t>
            </a:r>
          </a:p>
          <a:p>
            <a:r>
              <a:rPr kumimoji="1" lang="en-US" altLang="zh-CN" dirty="0"/>
              <a:t>Security: Fail-safe defaults</a:t>
            </a:r>
            <a:endParaRPr kumimoji="1" lang="zh-CN" altLang="en-US" dirty="0"/>
          </a:p>
        </p:txBody>
      </p:sp>
    </p:spTree>
    <p:extLst>
      <p:ext uri="{BB962C8B-B14F-4D97-AF65-F5344CB8AC3E}">
        <p14:creationId xmlns:p14="http://schemas.microsoft.com/office/powerpoint/2010/main" val="3895248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Specific Area Principles (2/2)</a:t>
            </a:r>
            <a:endParaRPr kumimoji="1" lang="zh-CN" altLang="en-US" dirty="0"/>
          </a:p>
        </p:txBody>
      </p:sp>
      <p:sp>
        <p:nvSpPr>
          <p:cNvPr id="3" name="内容占位符 2"/>
          <p:cNvSpPr>
            <a:spLocks noGrp="1"/>
          </p:cNvSpPr>
          <p:nvPr>
            <p:ph idx="1"/>
          </p:nvPr>
        </p:nvSpPr>
        <p:spPr/>
        <p:txBody>
          <a:bodyPr/>
          <a:lstStyle/>
          <a:p>
            <a:r>
              <a:rPr kumimoji="1" lang="en-US" altLang="zh-CN" dirty="0"/>
              <a:t>Security: Least privilege principle</a:t>
            </a:r>
          </a:p>
          <a:p>
            <a:r>
              <a:rPr kumimoji="1" lang="en-US" altLang="zh-CN" dirty="0"/>
              <a:t>Security: Economy of mechanism</a:t>
            </a:r>
          </a:p>
          <a:p>
            <a:r>
              <a:rPr kumimoji="1" lang="en-US" altLang="zh-CN" dirty="0"/>
              <a:t>Security: Minimize common mechanism</a:t>
            </a:r>
            <a:endParaRPr kumimoji="1" lang="zh-CN" altLang="en-US" dirty="0"/>
          </a:p>
        </p:txBody>
      </p:sp>
    </p:spTree>
    <p:extLst>
      <p:ext uri="{BB962C8B-B14F-4D97-AF65-F5344CB8AC3E}">
        <p14:creationId xmlns:p14="http://schemas.microsoft.com/office/powerpoint/2010/main" val="816240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kumimoji="1" lang="en-US" altLang="zh-CN" dirty="0"/>
              <a:t>We will see more in future lectures</a:t>
            </a:r>
            <a:endParaRPr kumimoji="1" lang="zh-CN" altLang="en-US" dirty="0"/>
          </a:p>
        </p:txBody>
      </p:sp>
      <p:sp>
        <p:nvSpPr>
          <p:cNvPr id="7" name="文本占位符 6">
            <a:extLst>
              <a:ext uri="{FF2B5EF4-FFF2-40B4-BE49-F238E27FC236}">
                <a16:creationId xmlns:a16="http://schemas.microsoft.com/office/drawing/2014/main" id="{18E92BE4-8E57-5AD9-B6EC-F6C10D6E000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77851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Design Hints</a:t>
            </a:r>
            <a:endParaRPr kumimoji="1" lang="zh-CN" altLang="en-US" dirty="0"/>
          </a:p>
        </p:txBody>
      </p:sp>
      <p:sp>
        <p:nvSpPr>
          <p:cNvPr id="3" name="内容占位符 2"/>
          <p:cNvSpPr>
            <a:spLocks noGrp="1"/>
          </p:cNvSpPr>
          <p:nvPr>
            <p:ph idx="1"/>
          </p:nvPr>
        </p:nvSpPr>
        <p:spPr/>
        <p:txBody>
          <a:bodyPr/>
          <a:lstStyle/>
          <a:p>
            <a:r>
              <a:rPr kumimoji="1" lang="en-US" altLang="zh-CN" dirty="0"/>
              <a:t>Exploit brute force</a:t>
            </a:r>
          </a:p>
          <a:p>
            <a:r>
              <a:rPr kumimoji="1" lang="en-US" altLang="zh-CN" dirty="0"/>
              <a:t>Instead of reducing latency, hide it</a:t>
            </a:r>
          </a:p>
          <a:p>
            <a:r>
              <a:rPr kumimoji="1" lang="en-US" altLang="zh-CN" dirty="0"/>
              <a:t>Optimize for the common case</a:t>
            </a:r>
          </a:p>
          <a:p>
            <a:r>
              <a:rPr kumimoji="1" lang="en-US" altLang="zh-CN" dirty="0"/>
              <a:t>Separate mechanism from policy</a:t>
            </a:r>
            <a:endParaRPr kumimoji="1" lang="zh-CN" altLang="en-US" dirty="0"/>
          </a:p>
        </p:txBody>
      </p:sp>
    </p:spTree>
    <p:extLst>
      <p:ext uri="{BB962C8B-B14F-4D97-AF65-F5344CB8AC3E}">
        <p14:creationId xmlns:p14="http://schemas.microsoft.com/office/powerpoint/2010/main" val="6719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BAFE0F5-8C0E-4749-B409-7AFFD75F3097}"/>
              </a:ext>
            </a:extLst>
          </p:cNvPr>
          <p:cNvSpPr>
            <a:spLocks noGrp="1"/>
          </p:cNvSpPr>
          <p:nvPr>
            <p:ph type="sldNum" sz="quarter" idx="12"/>
          </p:nvPr>
        </p:nvSpPr>
        <p:spPr/>
        <p:txBody>
          <a:bodyPr/>
          <a:lstStyle/>
          <a:p>
            <a:fld id="{ADE361C3-C043-4A6E-BDCE-8DA1E7D90A3B}" type="slidenum">
              <a:rPr lang="zh-CN" altLang="en-US" smtClean="0"/>
              <a:t>74</a:t>
            </a:fld>
            <a:endParaRPr lang="zh-CN" altLang="en-US"/>
          </a:p>
        </p:txBody>
      </p:sp>
      <p:pic>
        <p:nvPicPr>
          <p:cNvPr id="2" name="图片 1">
            <a:extLst>
              <a:ext uri="{FF2B5EF4-FFF2-40B4-BE49-F238E27FC236}">
                <a16:creationId xmlns:a16="http://schemas.microsoft.com/office/drawing/2014/main" id="{A8A031C5-8ADF-B54D-BF20-6D6C1633A59C}"/>
              </a:ext>
            </a:extLst>
          </p:cNvPr>
          <p:cNvPicPr>
            <a:picLocks noChangeAspect="1"/>
          </p:cNvPicPr>
          <p:nvPr/>
        </p:nvPicPr>
        <p:blipFill>
          <a:blip r:embed="rId2"/>
          <a:stretch>
            <a:fillRect/>
          </a:stretch>
        </p:blipFill>
        <p:spPr>
          <a:xfrm>
            <a:off x="4236254" y="1437507"/>
            <a:ext cx="4633892" cy="3525599"/>
          </a:xfrm>
          <a:prstGeom prst="rect">
            <a:avLst/>
          </a:prstGeom>
        </p:spPr>
      </p:pic>
      <p:sp>
        <p:nvSpPr>
          <p:cNvPr id="9" name="标题 1">
            <a:extLst>
              <a:ext uri="{FF2B5EF4-FFF2-40B4-BE49-F238E27FC236}">
                <a16:creationId xmlns:a16="http://schemas.microsoft.com/office/drawing/2014/main" id="{582069C3-47AE-0E40-8791-07286A1AAF78}"/>
              </a:ext>
            </a:extLst>
          </p:cNvPr>
          <p:cNvSpPr>
            <a:spLocks noGrp="1"/>
          </p:cNvSpPr>
          <p:nvPr>
            <p:ph type="title"/>
          </p:nvPr>
        </p:nvSpPr>
        <p:spPr>
          <a:xfrm>
            <a:off x="457200" y="228866"/>
            <a:ext cx="8229600" cy="900442"/>
          </a:xfrm>
        </p:spPr>
        <p:txBody>
          <a:bodyPr/>
          <a:lstStyle/>
          <a:p>
            <a:r>
              <a:rPr kumimoji="1" lang="en-US" altLang="zh-CN" dirty="0"/>
              <a:t>Example: </a:t>
            </a:r>
            <a:r>
              <a:rPr kumimoji="1" lang="en-US" altLang="zh-CN" dirty="0" err="1"/>
              <a:t>llama.cpp</a:t>
            </a:r>
            <a:r>
              <a:rPr kumimoji="1" lang="en-US" altLang="zh-CN" dirty="0"/>
              <a:t> load</a:t>
            </a:r>
            <a:endParaRPr kumimoji="1" lang="zh-CN" altLang="en-US" dirty="0"/>
          </a:p>
        </p:txBody>
      </p:sp>
      <p:pic>
        <p:nvPicPr>
          <p:cNvPr id="3" name="图片 2">
            <a:extLst>
              <a:ext uri="{FF2B5EF4-FFF2-40B4-BE49-F238E27FC236}">
                <a16:creationId xmlns:a16="http://schemas.microsoft.com/office/drawing/2014/main" id="{B22C13F9-4EBE-4747-80C4-A8BF42901448}"/>
              </a:ext>
            </a:extLst>
          </p:cNvPr>
          <p:cNvPicPr>
            <a:picLocks noChangeAspect="1"/>
          </p:cNvPicPr>
          <p:nvPr/>
        </p:nvPicPr>
        <p:blipFill>
          <a:blip r:embed="rId3"/>
          <a:stretch>
            <a:fillRect/>
          </a:stretch>
        </p:blipFill>
        <p:spPr>
          <a:xfrm>
            <a:off x="213589" y="1440197"/>
            <a:ext cx="4015350" cy="3548566"/>
          </a:xfrm>
          <a:prstGeom prst="rect">
            <a:avLst/>
          </a:prstGeom>
        </p:spPr>
      </p:pic>
    </p:spTree>
    <p:extLst>
      <p:ext uri="{BB962C8B-B14F-4D97-AF65-F5344CB8AC3E}">
        <p14:creationId xmlns:p14="http://schemas.microsoft.com/office/powerpoint/2010/main" val="3842378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Worse Is Better</a:t>
            </a:r>
            <a:endParaRPr kumimoji="1" lang="zh-CN" altLang="en-US" dirty="0"/>
          </a:p>
        </p:txBody>
      </p:sp>
      <p:sp>
        <p:nvSpPr>
          <p:cNvPr id="5" name="文本占位符 4"/>
          <p:cNvSpPr>
            <a:spLocks noGrp="1"/>
          </p:cNvSpPr>
          <p:nvPr>
            <p:ph type="body" idx="1"/>
          </p:nvPr>
        </p:nvSpPr>
        <p:spPr/>
        <p:txBody>
          <a:bodyPr/>
          <a:lstStyle/>
          <a:p>
            <a:r>
              <a:rPr kumimoji="1" lang="en-US" altLang="zh-CN" dirty="0">
                <a:solidFill>
                  <a:schemeClr val="tx1"/>
                </a:solidFill>
              </a:rPr>
              <a:t>Richard P. Gabriel</a:t>
            </a:r>
            <a:endParaRPr kumimoji="1" lang="zh-CN" altLang="en-US" dirty="0">
              <a:solidFill>
                <a:schemeClr val="tx1"/>
              </a:solidFill>
            </a:endParaRPr>
          </a:p>
        </p:txBody>
      </p:sp>
      <p:pic>
        <p:nvPicPr>
          <p:cNvPr id="2" name="图片 1"/>
          <p:cNvPicPr>
            <a:picLocks noChangeAspect="1"/>
          </p:cNvPicPr>
          <p:nvPr/>
        </p:nvPicPr>
        <p:blipFill>
          <a:blip r:embed="rId2"/>
          <a:stretch>
            <a:fillRect/>
          </a:stretch>
        </p:blipFill>
        <p:spPr>
          <a:xfrm>
            <a:off x="5940152" y="1129308"/>
            <a:ext cx="2649612" cy="3158025"/>
          </a:xfrm>
          <a:prstGeom prst="rect">
            <a:avLst/>
          </a:prstGeom>
          <a:effectLst>
            <a:outerShdw blurRad="50800" dist="38100" dir="2700000" algn="tl" rotWithShape="0">
              <a:prstClr val="black">
                <a:alpha val="40000"/>
              </a:prstClr>
            </a:outerShdw>
          </a:effectLst>
        </p:spPr>
      </p:pic>
      <p:sp>
        <p:nvSpPr>
          <p:cNvPr id="3" name="矩形 2"/>
          <p:cNvSpPr/>
          <p:nvPr/>
        </p:nvSpPr>
        <p:spPr>
          <a:xfrm>
            <a:off x="755576" y="5089748"/>
            <a:ext cx="7848872" cy="307777"/>
          </a:xfrm>
          <a:prstGeom prst="rect">
            <a:avLst/>
          </a:prstGeom>
        </p:spPr>
        <p:txBody>
          <a:bodyPr wrap="square">
            <a:spAutoFit/>
          </a:bodyPr>
          <a:lstStyle/>
          <a:p>
            <a:r>
              <a:rPr kumimoji="1" lang="en-US" altLang="zh-CN" sz="1400" dirty="0">
                <a:solidFill>
                  <a:schemeClr val="bg1">
                    <a:lumMod val="65000"/>
                  </a:schemeClr>
                </a:solidFill>
                <a:latin typeface="Arial" panose="020B0604020202020204" pitchFamily="34" charset="0"/>
                <a:ea typeface="等线" panose="02010600030101010101" pitchFamily="2" charset="-122"/>
              </a:rPr>
              <a:t>https://</a:t>
            </a:r>
            <a:r>
              <a:rPr kumimoji="1" lang="en-US" altLang="zh-CN" sz="1400" dirty="0" err="1">
                <a:solidFill>
                  <a:schemeClr val="bg1">
                    <a:lumMod val="65000"/>
                  </a:schemeClr>
                </a:solidFill>
                <a:latin typeface="Arial" panose="020B0604020202020204" pitchFamily="34" charset="0"/>
                <a:ea typeface="等线" panose="02010600030101010101" pitchFamily="2" charset="-122"/>
              </a:rPr>
              <a:t>www.dreamsongs.com</a:t>
            </a:r>
            <a:r>
              <a:rPr kumimoji="1" lang="en-US" altLang="zh-CN" sz="1400" dirty="0">
                <a:solidFill>
                  <a:schemeClr val="bg1">
                    <a:lumMod val="65000"/>
                  </a:schemeClr>
                </a:solidFill>
                <a:latin typeface="Arial" panose="020B0604020202020204" pitchFamily="34" charset="0"/>
                <a:ea typeface="等线" panose="02010600030101010101" pitchFamily="2" charset="-122"/>
              </a:rPr>
              <a:t>/</a:t>
            </a:r>
            <a:r>
              <a:rPr kumimoji="1" lang="en-US" altLang="zh-CN" sz="1400" dirty="0" err="1">
                <a:solidFill>
                  <a:schemeClr val="bg1">
                    <a:lumMod val="65000"/>
                  </a:schemeClr>
                </a:solidFill>
                <a:latin typeface="Arial" panose="020B0604020202020204" pitchFamily="34" charset="0"/>
                <a:ea typeface="等线" panose="02010600030101010101" pitchFamily="2" charset="-122"/>
              </a:rPr>
              <a:t>RiseOfWorseIsBetter.html</a:t>
            </a:r>
            <a:endParaRPr kumimoji="1" lang="zh-CN" altLang="en-US" sz="1400" dirty="0">
              <a:solidFill>
                <a:schemeClr val="bg1">
                  <a:lumMod val="65000"/>
                </a:schemeClr>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1005473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rial" panose="020B0604020202020204" pitchFamily="34" charset="0"/>
                <a:ea typeface="等线" panose="02010600030101010101" pitchFamily="2" charset="-122"/>
              </a:rPr>
              <a:t>Worse is Better</a:t>
            </a:r>
            <a:endParaRPr kumimoji="1" lang="zh-CN" altLang="en-US" dirty="0">
              <a:latin typeface="Arial" panose="020B0604020202020204" pitchFamily="34" charset="0"/>
              <a:ea typeface="等线" panose="02010600030101010101" pitchFamily="2" charset="-122"/>
            </a:endParaRPr>
          </a:p>
        </p:txBody>
      </p:sp>
      <p:sp>
        <p:nvSpPr>
          <p:cNvPr id="3" name="内容占位符 2"/>
          <p:cNvSpPr>
            <a:spLocks noGrp="1"/>
          </p:cNvSpPr>
          <p:nvPr>
            <p:ph idx="1"/>
          </p:nvPr>
        </p:nvSpPr>
        <p:spPr>
          <a:xfrm>
            <a:off x="457200" y="1333501"/>
            <a:ext cx="8229600" cy="1812031"/>
          </a:xfrm>
        </p:spPr>
        <p:txBody>
          <a:bodyPr>
            <a:normAutofit fontScale="92500" lnSpcReduction="10000"/>
          </a:bodyPr>
          <a:lstStyle/>
          <a:p>
            <a:r>
              <a:rPr kumimoji="1" lang="en-US" altLang="zh-CN" dirty="0">
                <a:latin typeface="Arial" panose="020B0604020202020204" pitchFamily="34" charset="0"/>
                <a:ea typeface="等线" panose="02010600030101010101" pitchFamily="2" charset="-122"/>
              </a:rPr>
              <a:t>How</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to</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handle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interrupt</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during</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a</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system-call</a:t>
            </a:r>
          </a:p>
          <a:p>
            <a:pPr lvl="1"/>
            <a:r>
              <a:rPr kumimoji="1" lang="en-US" altLang="zh-CN" dirty="0">
                <a:latin typeface="Arial" panose="020B0604020202020204" pitchFamily="34" charset="0"/>
                <a:ea typeface="等线" panose="02010600030101010101" pitchFamily="2" charset="-122"/>
              </a:rPr>
              <a:t>Must</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save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user</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states:</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just</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a</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single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PC</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is</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not</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enough</a:t>
            </a:r>
          </a:p>
          <a:p>
            <a:pPr lvl="1"/>
            <a:r>
              <a:rPr kumimoji="1" lang="en-US" altLang="zh-CN" dirty="0">
                <a:latin typeface="Arial" panose="020B0604020202020204" pitchFamily="34" charset="0"/>
                <a:ea typeface="等线" panose="02010600030101010101" pitchFamily="2" charset="-122"/>
              </a:rPr>
              <a:t>There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are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still</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states</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in</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the</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kernel,</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e.g.,</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I/O</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buffers</a:t>
            </a:r>
          </a:p>
          <a:p>
            <a:pPr lvl="1"/>
            <a:r>
              <a:rPr kumimoji="1" lang="en-US" altLang="zh-CN" dirty="0">
                <a:latin typeface="Arial" panose="020B0604020202020204" pitchFamily="34" charset="0"/>
                <a:ea typeface="等线" panose="02010600030101010101" pitchFamily="2" charset="-122"/>
              </a:rPr>
              <a:t>Two</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choices:</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back</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out</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or</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press</a:t>
            </a:r>
            <a:r>
              <a:rPr kumimoji="1" lang="zh-CN" altLang="en-US" dirty="0">
                <a:latin typeface="Arial" panose="020B0604020202020204" pitchFamily="34" charset="0"/>
                <a:ea typeface="等线" panose="02010600030101010101" pitchFamily="2" charset="-122"/>
              </a:rPr>
              <a:t> </a:t>
            </a:r>
            <a:r>
              <a:rPr kumimoji="1" lang="en-US" altLang="zh-CN" dirty="0">
                <a:latin typeface="Arial" panose="020B0604020202020204" pitchFamily="34" charset="0"/>
                <a:ea typeface="等线" panose="02010600030101010101" pitchFamily="2" charset="-122"/>
              </a:rPr>
              <a:t>forward?</a:t>
            </a:r>
            <a:endParaRPr kumimoji="1" lang="zh-CN" altLang="en-US" dirty="0">
              <a:latin typeface="Arial" panose="020B0604020202020204" pitchFamily="34" charset="0"/>
              <a:ea typeface="等线" panose="02010600030101010101" pitchFamily="2" charset="-122"/>
            </a:endParaRPr>
          </a:p>
        </p:txBody>
      </p:sp>
      <p:sp>
        <p:nvSpPr>
          <p:cNvPr id="4" name="矩形 3"/>
          <p:cNvSpPr/>
          <p:nvPr/>
        </p:nvSpPr>
        <p:spPr>
          <a:xfrm>
            <a:off x="2843808" y="3721596"/>
            <a:ext cx="1224136" cy="16561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ebx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ecx</a:t>
            </a:r>
            <a:endParaRPr lang="en-US" altLang="zh-CN" sz="1400" dirty="0">
              <a:latin typeface="Arial" panose="020B0604020202020204" pitchFamily="34" charset="0"/>
              <a:ea typeface="等线" panose="02010600030101010101" pitchFamily="2" charset="-122"/>
            </a:endParaRPr>
          </a:p>
          <a:p>
            <a:r>
              <a:rPr lang="en-US" altLang="zh-CN" sz="1400" dirty="0" err="1">
                <a:latin typeface="Arial" panose="020B0604020202020204" pitchFamily="34" charset="0"/>
                <a:ea typeface="等线" panose="02010600030101010101" pitchFamily="2" charset="-122"/>
              </a:rPr>
              <a:t>Syscall</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CMP</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JCC</a:t>
            </a:r>
            <a:endParaRPr lang="zh-CN" altLang="en-US" sz="1400" dirty="0">
              <a:latin typeface="Arial" panose="020B0604020202020204" pitchFamily="34" charset="0"/>
              <a:ea typeface="等线" panose="02010600030101010101" pitchFamily="2" charset="-122"/>
            </a:endParaRPr>
          </a:p>
        </p:txBody>
      </p:sp>
      <p:sp>
        <p:nvSpPr>
          <p:cNvPr id="5" name="矩形 4"/>
          <p:cNvSpPr/>
          <p:nvPr/>
        </p:nvSpPr>
        <p:spPr>
          <a:xfrm rot="16200000">
            <a:off x="3311860" y="3811023"/>
            <a:ext cx="288032" cy="1512168"/>
          </a:xfrm>
          <a:prstGeom prst="rect">
            <a:avLst/>
          </a:prstGeom>
          <a:solidFill>
            <a:schemeClr val="bg1">
              <a:alpha val="39000"/>
            </a:scheme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6" name="矩形 5"/>
          <p:cNvSpPr/>
          <p:nvPr/>
        </p:nvSpPr>
        <p:spPr>
          <a:xfrm>
            <a:off x="5004048" y="3721596"/>
            <a:ext cx="1224136" cy="16561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XOR</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IN</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ST</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BUF</a:t>
            </a:r>
          </a:p>
          <a:p>
            <a:r>
              <a:rPr lang="en-US" altLang="zh-CN" sz="1400" dirty="0">
                <a:latin typeface="Arial" panose="020B0604020202020204" pitchFamily="34" charset="0"/>
                <a:ea typeface="等线" panose="02010600030101010101" pitchFamily="2" charset="-122"/>
              </a:rPr>
              <a:t>JCC</a:t>
            </a:r>
          </a:p>
          <a:p>
            <a:r>
              <a:rPr lang="en-US" altLang="zh-CN" sz="1400" dirty="0">
                <a:latin typeface="Arial" panose="020B0604020202020204" pitchFamily="34" charset="0"/>
                <a:ea typeface="等线" panose="02010600030101010101" pitchFamily="2" charset="-122"/>
              </a:rPr>
              <a:t>IRET</a:t>
            </a:r>
            <a:endParaRPr lang="zh-CN" altLang="en-US" sz="1400" dirty="0">
              <a:latin typeface="Arial" panose="020B0604020202020204" pitchFamily="34" charset="0"/>
              <a:ea typeface="等线" panose="02010600030101010101" pitchFamily="2" charset="-122"/>
            </a:endParaRPr>
          </a:p>
        </p:txBody>
      </p:sp>
      <p:sp>
        <p:nvSpPr>
          <p:cNvPr id="7" name="矩形 6"/>
          <p:cNvSpPr/>
          <p:nvPr/>
        </p:nvSpPr>
        <p:spPr>
          <a:xfrm rot="16200000">
            <a:off x="5472100" y="3181536"/>
            <a:ext cx="288032" cy="1512168"/>
          </a:xfrm>
          <a:prstGeom prst="rect">
            <a:avLst/>
          </a:prstGeom>
          <a:solidFill>
            <a:schemeClr val="bg1">
              <a:alpha val="3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8" name="矩形 7"/>
          <p:cNvSpPr/>
          <p:nvPr/>
        </p:nvSpPr>
        <p:spPr>
          <a:xfrm>
            <a:off x="1619672" y="4657700"/>
            <a:ext cx="962123" cy="276999"/>
          </a:xfrm>
          <a:prstGeom prst="rect">
            <a:avLst/>
          </a:prstGeom>
        </p:spPr>
        <p:txBody>
          <a:bodyPr wrap="none">
            <a:spAutoFit/>
          </a:bodyPr>
          <a:lstStyle/>
          <a:p>
            <a:r>
              <a:rPr kumimoji="1" lang="en-US" altLang="zh-CN" sz="1200" dirty="0">
                <a:solidFill>
                  <a:schemeClr val="accent2">
                    <a:lumMod val="75000"/>
                  </a:schemeClr>
                </a:solidFill>
                <a:latin typeface="Arial" panose="020B0604020202020204" pitchFamily="34" charset="0"/>
                <a:ea typeface="等线" panose="02010600030101010101" pitchFamily="2" charset="-122"/>
                <a:cs typeface="Myriad Pro Cond"/>
              </a:rPr>
              <a:t>PC</a:t>
            </a:r>
            <a:r>
              <a:rPr kumimoji="1" lang="zh-CN" altLang="en-US" sz="1200" dirty="0">
                <a:solidFill>
                  <a:schemeClr val="accent2">
                    <a:lumMod val="75000"/>
                  </a:schemeClr>
                </a:solidFill>
                <a:latin typeface="Arial" panose="020B0604020202020204" pitchFamily="34" charset="0"/>
                <a:ea typeface="等线" panose="02010600030101010101" pitchFamily="2" charset="-122"/>
                <a:cs typeface="Myriad Pro Cond"/>
              </a:rPr>
              <a:t> </a:t>
            </a:r>
            <a:r>
              <a:rPr kumimoji="1" lang="en-US" altLang="zh-CN" sz="1200" dirty="0">
                <a:solidFill>
                  <a:schemeClr val="accent2">
                    <a:lumMod val="75000"/>
                  </a:schemeClr>
                </a:solidFill>
                <a:latin typeface="Arial" panose="020B0604020202020204" pitchFamily="34" charset="0"/>
                <a:ea typeface="等线" panose="02010600030101010101" pitchFamily="2" charset="-122"/>
                <a:cs typeface="Myriad Pro Cond"/>
              </a:rPr>
              <a:t>=</a:t>
            </a:r>
            <a:r>
              <a:rPr kumimoji="1" lang="zh-CN" altLang="en-US" sz="1200" dirty="0">
                <a:solidFill>
                  <a:schemeClr val="accent2">
                    <a:lumMod val="75000"/>
                  </a:schemeClr>
                </a:solidFill>
                <a:latin typeface="Arial" panose="020B0604020202020204" pitchFamily="34" charset="0"/>
                <a:ea typeface="等线" panose="02010600030101010101" pitchFamily="2" charset="-122"/>
                <a:cs typeface="Myriad Pro Cond"/>
              </a:rPr>
              <a:t> </a:t>
            </a:r>
            <a:r>
              <a:rPr kumimoji="1" lang="en-US" altLang="zh-CN" sz="1200" dirty="0">
                <a:solidFill>
                  <a:schemeClr val="accent2">
                    <a:lumMod val="75000"/>
                  </a:schemeClr>
                </a:solidFill>
                <a:latin typeface="Arial" panose="020B0604020202020204" pitchFamily="34" charset="0"/>
                <a:ea typeface="等线" panose="02010600030101010101" pitchFamily="2" charset="-122"/>
                <a:cs typeface="Myriad Pro Cond"/>
              </a:rPr>
              <a:t>PC+4</a:t>
            </a:r>
            <a:endParaRPr lang="zh-CN" altLang="en-US" sz="1200" dirty="0">
              <a:solidFill>
                <a:schemeClr val="accent2">
                  <a:lumMod val="75000"/>
                </a:schemeClr>
              </a:solidFill>
              <a:latin typeface="Arial" panose="020B0604020202020204" pitchFamily="34" charset="0"/>
              <a:ea typeface="等线" panose="02010600030101010101" pitchFamily="2" charset="-122"/>
              <a:cs typeface="Myriad Pro Cond"/>
            </a:endParaRPr>
          </a:p>
        </p:txBody>
      </p:sp>
      <p:sp>
        <p:nvSpPr>
          <p:cNvPr id="9" name="矩形 8"/>
          <p:cNvSpPr/>
          <p:nvPr/>
        </p:nvSpPr>
        <p:spPr>
          <a:xfrm>
            <a:off x="2771800" y="3361556"/>
            <a:ext cx="1140056" cy="276999"/>
          </a:xfrm>
          <a:prstGeom prst="rect">
            <a:avLst/>
          </a:prstGeom>
        </p:spPr>
        <p:txBody>
          <a:bodyPr wrap="none">
            <a:spAutoFit/>
          </a:bodyPr>
          <a:lstStyle/>
          <a:p>
            <a:r>
              <a:rPr lang="en-US" altLang="zh-CN" sz="1200" dirty="0">
                <a:solidFill>
                  <a:srgbClr val="953735"/>
                </a:solidFill>
                <a:latin typeface="Arial" panose="020B0604020202020204" pitchFamily="34" charset="0"/>
                <a:ea typeface="等线" panose="02010600030101010101" pitchFamily="2" charset="-122"/>
                <a:cs typeface="Myriad Pro Cond"/>
              </a:rPr>
              <a:t>User</a:t>
            </a:r>
            <a:r>
              <a:rPr lang="zh-CN" altLang="en-US" sz="1200" dirty="0">
                <a:solidFill>
                  <a:srgbClr val="953735"/>
                </a:solidFill>
                <a:latin typeface="Arial" panose="020B0604020202020204" pitchFamily="34" charset="0"/>
                <a:ea typeface="等线" panose="02010600030101010101" pitchFamily="2" charset="-122"/>
                <a:cs typeface="Myriad Pro Cond"/>
              </a:rPr>
              <a:t> </a:t>
            </a:r>
            <a:r>
              <a:rPr lang="en-US" altLang="zh-CN" sz="1200" dirty="0">
                <a:solidFill>
                  <a:srgbClr val="953735"/>
                </a:solidFill>
                <a:latin typeface="Arial" panose="020B0604020202020204" pitchFamily="34" charset="0"/>
                <a:ea typeface="等线" panose="02010600030101010101" pitchFamily="2" charset="-122"/>
                <a:cs typeface="Myriad Pro Cond"/>
              </a:rPr>
              <a:t>Program</a:t>
            </a:r>
            <a:endParaRPr lang="zh-CN" altLang="en-US" sz="1200" dirty="0">
              <a:solidFill>
                <a:srgbClr val="953735"/>
              </a:solidFill>
              <a:latin typeface="Arial" panose="020B0604020202020204" pitchFamily="34" charset="0"/>
              <a:ea typeface="等线" panose="02010600030101010101" pitchFamily="2" charset="-122"/>
              <a:cs typeface="Myriad Pro Cond"/>
            </a:endParaRPr>
          </a:p>
        </p:txBody>
      </p:sp>
      <p:sp>
        <p:nvSpPr>
          <p:cNvPr id="10" name="矩形 9"/>
          <p:cNvSpPr/>
          <p:nvPr/>
        </p:nvSpPr>
        <p:spPr>
          <a:xfrm>
            <a:off x="4932040" y="3361556"/>
            <a:ext cx="627095" cy="276999"/>
          </a:xfrm>
          <a:prstGeom prst="rect">
            <a:avLst/>
          </a:prstGeom>
        </p:spPr>
        <p:txBody>
          <a:bodyPr wrap="none">
            <a:spAutoFit/>
          </a:bodyPr>
          <a:lstStyle/>
          <a:p>
            <a:r>
              <a:rPr lang="en-US" altLang="zh-CN" sz="1200" dirty="0">
                <a:solidFill>
                  <a:srgbClr val="376092"/>
                </a:solidFill>
                <a:latin typeface="Arial" panose="020B0604020202020204" pitchFamily="34" charset="0"/>
                <a:ea typeface="等线" panose="02010600030101010101" pitchFamily="2" charset="-122"/>
                <a:cs typeface="Myriad Pro Cond"/>
              </a:rPr>
              <a:t>Kernel</a:t>
            </a:r>
            <a:endParaRPr lang="zh-CN" altLang="en-US" sz="1200" dirty="0">
              <a:solidFill>
                <a:srgbClr val="376092"/>
              </a:solidFill>
              <a:latin typeface="Arial" panose="020B0604020202020204" pitchFamily="34" charset="0"/>
              <a:ea typeface="等线" panose="02010600030101010101" pitchFamily="2" charset="-122"/>
              <a:cs typeface="Myriad Pro Cond"/>
            </a:endParaRPr>
          </a:p>
        </p:txBody>
      </p:sp>
      <p:sp>
        <p:nvSpPr>
          <p:cNvPr id="11" name="矩形 10"/>
          <p:cNvSpPr/>
          <p:nvPr/>
        </p:nvSpPr>
        <p:spPr>
          <a:xfrm>
            <a:off x="6876256" y="4657700"/>
            <a:ext cx="756938" cy="276999"/>
          </a:xfrm>
          <a:prstGeom prst="rect">
            <a:avLst/>
          </a:prstGeom>
        </p:spPr>
        <p:txBody>
          <a:bodyPr wrap="none">
            <a:spAutoFit/>
          </a:bodyPr>
          <a:lstStyle/>
          <a:p>
            <a:r>
              <a:rPr lang="en-US" altLang="zh-CN" sz="1200" dirty="0">
                <a:solidFill>
                  <a:srgbClr val="376092"/>
                </a:solidFill>
                <a:latin typeface="Arial" panose="020B0604020202020204" pitchFamily="34" charset="0"/>
                <a:ea typeface="等线" panose="02010600030101010101" pitchFamily="2" charset="-122"/>
                <a:cs typeface="Myriad Pro Cond"/>
              </a:rPr>
              <a:t>Interrupt</a:t>
            </a:r>
            <a:endParaRPr lang="zh-CN" altLang="en-US" sz="1200" dirty="0">
              <a:solidFill>
                <a:srgbClr val="376092"/>
              </a:solidFill>
              <a:latin typeface="Arial" panose="020B0604020202020204" pitchFamily="34" charset="0"/>
              <a:ea typeface="等线" panose="02010600030101010101" pitchFamily="2" charset="-122"/>
              <a:cs typeface="Myriad Pro Cond"/>
            </a:endParaRPr>
          </a:p>
        </p:txBody>
      </p:sp>
      <p:cxnSp>
        <p:nvCxnSpPr>
          <p:cNvPr id="13" name="直线箭头连接符 12"/>
          <p:cNvCxnSpPr/>
          <p:nvPr/>
        </p:nvCxnSpPr>
        <p:spPr>
          <a:xfrm flipH="1">
            <a:off x="6444208" y="4873724"/>
            <a:ext cx="432048" cy="0"/>
          </a:xfrm>
          <a:prstGeom prst="straightConnector1">
            <a:avLst/>
          </a:prstGeom>
          <a:ln>
            <a:solidFill>
              <a:srgbClr val="254061"/>
            </a:solidFill>
            <a:tailEnd type="arrow"/>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rot="16200000">
            <a:off x="5472100" y="4151093"/>
            <a:ext cx="288032" cy="1512168"/>
          </a:xfrm>
          <a:prstGeom prst="rect">
            <a:avLst/>
          </a:prstGeom>
          <a:solidFill>
            <a:schemeClr val="bg1">
              <a:alpha val="3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713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9.58833E-7 -1.39883E-6 L 9.58833E-7 0.05024 " pathEditMode="relative" rAng="0" ptsTypes="AA">
                                      <p:cBhvr>
                                        <p:cTn id="6" dur="2000" fill="hold"/>
                                        <p:tgtEl>
                                          <p:spTgt spid="5"/>
                                        </p:tgtEl>
                                        <p:attrNameLst>
                                          <p:attrName>ppt_x</p:attrName>
                                          <p:attrName>ppt_y</p:attrName>
                                        </p:attrNameLst>
                                      </p:cBhvr>
                                      <p:rCtr x="0" y="2498"/>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0 0 L 0 0.21426 " pathEditMode="relative" ptsTypes="AA">
                                      <p:cBhvr>
                                        <p:cTn id="20" dur="2000" fill="hold"/>
                                        <p:tgtEl>
                                          <p:spTgt spid="7"/>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2"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1" nodeType="clickEffect">
                                  <p:stCondLst>
                                    <p:cond delay="0"/>
                                  </p:stCondLst>
                                  <p:childTnLst>
                                    <p:animMotion origin="layout" path="M -2.45614E-6 0.05024 L -2.45614E-6 0.10075 " pathEditMode="relative" rAng="0" ptsTypes="AA">
                                      <p:cBhvr>
                                        <p:cTn id="29" dur="2000" fill="hold"/>
                                        <p:tgtEl>
                                          <p:spTgt spid="5"/>
                                        </p:tgtEl>
                                        <p:attrNameLst>
                                          <p:attrName>ppt_x</p:attrName>
                                          <p:attrName>ppt_y</p:attrName>
                                        </p:attrNameLst>
                                      </p:cBhvr>
                                      <p:rCtr x="0" y="252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7" grpId="2" animBg="1"/>
      <p:bldP spid="8" grpId="0"/>
      <p:bldP spid="11" grpId="0"/>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a:t>MIT Guys</a:t>
            </a:r>
            <a:r>
              <a:rPr kumimoji="1" lang="zh-CN" altLang="en-US" sz="3200" dirty="0"/>
              <a:t> </a:t>
            </a:r>
            <a:r>
              <a:rPr kumimoji="1" lang="en-US" altLang="zh-CN" sz="3200" i="1" dirty="0"/>
              <a:t>VS.</a:t>
            </a:r>
            <a:r>
              <a:rPr kumimoji="1" lang="zh-CN" altLang="en-US" sz="3200" dirty="0"/>
              <a:t> </a:t>
            </a:r>
            <a:r>
              <a:rPr kumimoji="1" lang="en-US" altLang="zh-CN" sz="3200" dirty="0"/>
              <a:t>New</a:t>
            </a:r>
            <a:r>
              <a:rPr kumimoji="1" lang="zh-CN" altLang="en-US" sz="3200" dirty="0"/>
              <a:t> </a:t>
            </a:r>
            <a:r>
              <a:rPr kumimoji="1" lang="en-US" altLang="zh-CN" sz="3200" dirty="0"/>
              <a:t>Jersey Guys (Bell</a:t>
            </a:r>
            <a:r>
              <a:rPr kumimoji="1" lang="zh-CN" altLang="en-US" sz="3200" dirty="0"/>
              <a:t> </a:t>
            </a:r>
            <a:r>
              <a:rPr kumimoji="1" lang="en-US" altLang="zh-CN" sz="3200" dirty="0"/>
              <a:t>Lab)</a:t>
            </a:r>
            <a:endParaRPr kumimoji="1" lang="zh-CN" altLang="en-US" sz="3200" dirty="0"/>
          </a:p>
        </p:txBody>
      </p:sp>
      <p:pic>
        <p:nvPicPr>
          <p:cNvPr id="4" name="图片 3"/>
          <p:cNvPicPr>
            <a:picLocks noChangeAspect="1"/>
          </p:cNvPicPr>
          <p:nvPr/>
        </p:nvPicPr>
        <p:blipFill>
          <a:blip r:embed="rId2"/>
          <a:stretch>
            <a:fillRect/>
          </a:stretch>
        </p:blipFill>
        <p:spPr>
          <a:xfrm>
            <a:off x="5148064" y="1849388"/>
            <a:ext cx="2736304" cy="2052228"/>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3"/>
          <a:stretch>
            <a:fillRect/>
          </a:stretch>
        </p:blipFill>
        <p:spPr>
          <a:xfrm>
            <a:off x="1187624" y="1849388"/>
            <a:ext cx="3024336" cy="20162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8263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MIT Guys: We Do the Right Thing!</a:t>
            </a:r>
            <a:endParaRPr kumimoji="1" lang="zh-CN" altLang="en-US" dirty="0"/>
          </a:p>
        </p:txBody>
      </p:sp>
      <p:sp>
        <p:nvSpPr>
          <p:cNvPr id="3" name="内容占位符 2"/>
          <p:cNvSpPr>
            <a:spLocks noGrp="1"/>
          </p:cNvSpPr>
          <p:nvPr>
            <p:ph idx="1"/>
          </p:nvPr>
        </p:nvSpPr>
        <p:spPr>
          <a:xfrm>
            <a:off x="457200" y="1333501"/>
            <a:ext cx="8229600" cy="1884039"/>
          </a:xfrm>
        </p:spPr>
        <p:txBody>
          <a:bodyPr>
            <a:normAutofit lnSpcReduction="10000"/>
          </a:bodyPr>
          <a:lstStyle/>
          <a:p>
            <a:r>
              <a:rPr kumimoji="1" lang="en-US" altLang="zh-CN" sz="2800" dirty="0"/>
              <a:t>Back</a:t>
            </a:r>
            <a:r>
              <a:rPr kumimoji="1" lang="zh-CN" altLang="en-US" sz="2800" dirty="0"/>
              <a:t> </a:t>
            </a:r>
            <a:r>
              <a:rPr kumimoji="1" lang="en-US" altLang="zh-CN" sz="2800" dirty="0"/>
              <a:t>out</a:t>
            </a:r>
            <a:r>
              <a:rPr kumimoji="1" lang="zh-CN" altLang="en-US" sz="2800" dirty="0"/>
              <a:t> </a:t>
            </a:r>
            <a:r>
              <a:rPr kumimoji="1" lang="en-US" altLang="zh-CN" sz="2800" dirty="0"/>
              <a:t>and</a:t>
            </a:r>
            <a:r>
              <a:rPr kumimoji="1" lang="zh-CN" altLang="en-US" sz="2800" dirty="0"/>
              <a:t> </a:t>
            </a:r>
            <a:r>
              <a:rPr kumimoji="1" lang="en-US" altLang="zh-CN" sz="2800" dirty="0"/>
              <a:t>restore</a:t>
            </a:r>
            <a:r>
              <a:rPr kumimoji="1" lang="zh-CN" altLang="en-US" sz="2800" dirty="0"/>
              <a:t> </a:t>
            </a:r>
            <a:r>
              <a:rPr kumimoji="1" lang="en-US" altLang="zh-CN" sz="2800" dirty="0"/>
              <a:t>the</a:t>
            </a:r>
            <a:r>
              <a:rPr kumimoji="1" lang="zh-CN" altLang="en-US" sz="2800" dirty="0"/>
              <a:t> </a:t>
            </a:r>
            <a:r>
              <a:rPr kumimoji="1" lang="en-US" altLang="zh-CN" sz="2800" dirty="0"/>
              <a:t>user</a:t>
            </a:r>
            <a:r>
              <a:rPr kumimoji="1" lang="zh-CN" altLang="en-US" sz="2800" dirty="0"/>
              <a:t> </a:t>
            </a:r>
            <a:r>
              <a:rPr kumimoji="1" lang="en-US" altLang="zh-CN" sz="2800" dirty="0"/>
              <a:t>program</a:t>
            </a:r>
            <a:r>
              <a:rPr kumimoji="1" lang="zh-CN" altLang="en-US" sz="2800" dirty="0"/>
              <a:t> </a:t>
            </a:r>
            <a:r>
              <a:rPr kumimoji="1" lang="en-US" altLang="zh-CN" sz="2800" dirty="0"/>
              <a:t>PC</a:t>
            </a:r>
          </a:p>
          <a:p>
            <a:r>
              <a:rPr kumimoji="1" lang="en-US" altLang="zh-CN" sz="2800" dirty="0"/>
              <a:t>Re-execute</a:t>
            </a:r>
            <a:r>
              <a:rPr kumimoji="1" lang="zh-CN" altLang="en-US" sz="2800" dirty="0"/>
              <a:t> </a:t>
            </a:r>
            <a:r>
              <a:rPr kumimoji="1" lang="en-US" altLang="zh-CN" sz="2800" dirty="0"/>
              <a:t>the</a:t>
            </a:r>
            <a:r>
              <a:rPr kumimoji="1" lang="zh-CN" altLang="en-US" sz="2800" dirty="0"/>
              <a:t> </a:t>
            </a:r>
            <a:r>
              <a:rPr kumimoji="1" lang="en-US" altLang="zh-CN" sz="2800" dirty="0"/>
              <a:t>system</a:t>
            </a:r>
            <a:r>
              <a:rPr kumimoji="1" lang="zh-CN" altLang="en-US" sz="2800" dirty="0"/>
              <a:t> </a:t>
            </a:r>
            <a:r>
              <a:rPr kumimoji="1" lang="en-US" altLang="zh-CN" sz="2800" dirty="0"/>
              <a:t>call</a:t>
            </a:r>
            <a:r>
              <a:rPr kumimoji="1" lang="zh-CN" altLang="en-US" sz="2800" dirty="0"/>
              <a:t> </a:t>
            </a:r>
            <a:r>
              <a:rPr kumimoji="1" lang="en-US" altLang="zh-CN" sz="2800" dirty="0"/>
              <a:t>after</a:t>
            </a:r>
            <a:r>
              <a:rPr kumimoji="1" lang="zh-CN" altLang="en-US" sz="2800" dirty="0"/>
              <a:t> </a:t>
            </a:r>
            <a:r>
              <a:rPr kumimoji="1" lang="en-US" altLang="zh-CN" sz="2800" dirty="0"/>
              <a:t>resume</a:t>
            </a:r>
          </a:p>
          <a:p>
            <a:r>
              <a:rPr kumimoji="1" lang="en-US" altLang="zh-CN" sz="2800" dirty="0"/>
              <a:t>Rollback</a:t>
            </a:r>
            <a:r>
              <a:rPr kumimoji="1" lang="zh-CN" altLang="en-US" sz="2800" dirty="0"/>
              <a:t> </a:t>
            </a:r>
            <a:r>
              <a:rPr kumimoji="1" lang="en-US" altLang="zh-CN" sz="2800" dirty="0"/>
              <a:t>all</a:t>
            </a:r>
            <a:r>
              <a:rPr kumimoji="1" lang="zh-CN" altLang="en-US" sz="2800" dirty="0"/>
              <a:t> </a:t>
            </a:r>
            <a:r>
              <a:rPr kumimoji="1" lang="en-US" altLang="zh-CN" sz="2800" dirty="0"/>
              <a:t>the</a:t>
            </a:r>
            <a:r>
              <a:rPr kumimoji="1" lang="zh-CN" altLang="en-US" sz="2800" dirty="0"/>
              <a:t> </a:t>
            </a:r>
            <a:r>
              <a:rPr kumimoji="1" lang="en-US" altLang="zh-CN" sz="2800" dirty="0"/>
              <a:t>kernel</a:t>
            </a:r>
            <a:r>
              <a:rPr kumimoji="1" lang="zh-CN" altLang="en-US" sz="2800" dirty="0"/>
              <a:t> </a:t>
            </a:r>
            <a:r>
              <a:rPr kumimoji="1" lang="en-US" altLang="zh-CN" sz="2800" dirty="0"/>
              <a:t>states,</a:t>
            </a:r>
            <a:r>
              <a:rPr kumimoji="1" lang="zh-CN" altLang="en-US" sz="2800" dirty="0"/>
              <a:t> </a:t>
            </a:r>
            <a:r>
              <a:rPr kumimoji="1" lang="en-US" altLang="zh-CN" sz="2800" dirty="0"/>
              <a:t>e.g.,</a:t>
            </a:r>
            <a:r>
              <a:rPr kumimoji="1" lang="zh-CN" altLang="en-US" sz="2800" dirty="0"/>
              <a:t> </a:t>
            </a:r>
            <a:r>
              <a:rPr kumimoji="1" lang="en-US" altLang="zh-CN" sz="2800" dirty="0"/>
              <a:t>the</a:t>
            </a:r>
            <a:r>
              <a:rPr kumimoji="1" lang="zh-CN" altLang="en-US" sz="2800" dirty="0"/>
              <a:t> </a:t>
            </a:r>
            <a:r>
              <a:rPr kumimoji="1" lang="en-US" altLang="zh-CN" sz="2800" dirty="0"/>
              <a:t>buffer</a:t>
            </a:r>
            <a:endParaRPr kumimoji="1" lang="zh-CN" altLang="en-US" sz="2800" dirty="0"/>
          </a:p>
        </p:txBody>
      </p:sp>
      <p:sp>
        <p:nvSpPr>
          <p:cNvPr id="4" name="矩形 3"/>
          <p:cNvSpPr/>
          <p:nvPr/>
        </p:nvSpPr>
        <p:spPr>
          <a:xfrm>
            <a:off x="2843808" y="3721596"/>
            <a:ext cx="1224136" cy="16561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ebx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ecx</a:t>
            </a:r>
            <a:endParaRPr lang="en-US" altLang="zh-CN" sz="1400" dirty="0">
              <a:latin typeface="Arial" panose="020B0604020202020204" pitchFamily="34" charset="0"/>
              <a:ea typeface="等线" panose="02010600030101010101" pitchFamily="2" charset="-122"/>
            </a:endParaRPr>
          </a:p>
          <a:p>
            <a:r>
              <a:rPr lang="en-US" altLang="zh-CN" sz="1400" dirty="0" err="1">
                <a:latin typeface="Arial" panose="020B0604020202020204" pitchFamily="34" charset="0"/>
                <a:ea typeface="等线" panose="02010600030101010101" pitchFamily="2" charset="-122"/>
              </a:rPr>
              <a:t>Syscall</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CMP</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JCC</a:t>
            </a:r>
            <a:endParaRPr lang="zh-CN" altLang="en-US" sz="1400" dirty="0">
              <a:latin typeface="Arial" panose="020B0604020202020204" pitchFamily="34" charset="0"/>
              <a:ea typeface="等线" panose="02010600030101010101" pitchFamily="2" charset="-122"/>
            </a:endParaRPr>
          </a:p>
        </p:txBody>
      </p:sp>
      <p:sp>
        <p:nvSpPr>
          <p:cNvPr id="5" name="矩形 4"/>
          <p:cNvSpPr/>
          <p:nvPr/>
        </p:nvSpPr>
        <p:spPr>
          <a:xfrm rot="16200000">
            <a:off x="3311860" y="4061885"/>
            <a:ext cx="288032" cy="1512168"/>
          </a:xfrm>
          <a:prstGeom prst="rect">
            <a:avLst/>
          </a:prstGeom>
          <a:solidFill>
            <a:schemeClr val="bg1">
              <a:alpha val="39000"/>
            </a:scheme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6" name="矩形 5"/>
          <p:cNvSpPr/>
          <p:nvPr/>
        </p:nvSpPr>
        <p:spPr>
          <a:xfrm>
            <a:off x="2771800" y="3361556"/>
            <a:ext cx="1140056" cy="276999"/>
          </a:xfrm>
          <a:prstGeom prst="rect">
            <a:avLst/>
          </a:prstGeom>
        </p:spPr>
        <p:txBody>
          <a:bodyPr wrap="none">
            <a:spAutoFit/>
          </a:bodyPr>
          <a:lstStyle/>
          <a:p>
            <a:r>
              <a:rPr lang="en-US" altLang="zh-CN" sz="1200" dirty="0">
                <a:solidFill>
                  <a:srgbClr val="953735"/>
                </a:solidFill>
                <a:latin typeface="Arial" panose="020B0604020202020204" pitchFamily="34" charset="0"/>
                <a:ea typeface="等线" panose="02010600030101010101" pitchFamily="2" charset="-122"/>
                <a:cs typeface="Myriad Pro Cond"/>
              </a:rPr>
              <a:t>User</a:t>
            </a:r>
            <a:r>
              <a:rPr lang="zh-CN" altLang="en-US" sz="1200" dirty="0">
                <a:solidFill>
                  <a:srgbClr val="953735"/>
                </a:solidFill>
                <a:latin typeface="Arial" panose="020B0604020202020204" pitchFamily="34" charset="0"/>
                <a:ea typeface="等线" panose="02010600030101010101" pitchFamily="2" charset="-122"/>
                <a:cs typeface="Myriad Pro Cond"/>
              </a:rPr>
              <a:t> </a:t>
            </a:r>
            <a:r>
              <a:rPr lang="en-US" altLang="zh-CN" sz="1200" dirty="0">
                <a:solidFill>
                  <a:srgbClr val="953735"/>
                </a:solidFill>
                <a:latin typeface="Arial" panose="020B0604020202020204" pitchFamily="34" charset="0"/>
                <a:ea typeface="等线" panose="02010600030101010101" pitchFamily="2" charset="-122"/>
                <a:cs typeface="Myriad Pro Cond"/>
              </a:rPr>
              <a:t>Program</a:t>
            </a:r>
            <a:endParaRPr lang="zh-CN" altLang="en-US" sz="1200" dirty="0">
              <a:solidFill>
                <a:srgbClr val="953735"/>
              </a:solidFill>
              <a:latin typeface="Arial" panose="020B0604020202020204" pitchFamily="34" charset="0"/>
              <a:ea typeface="等线" panose="02010600030101010101" pitchFamily="2" charset="-122"/>
              <a:cs typeface="Myriad Pro Cond"/>
            </a:endParaRPr>
          </a:p>
        </p:txBody>
      </p:sp>
      <p:sp>
        <p:nvSpPr>
          <p:cNvPr id="7" name="矩形 6"/>
          <p:cNvSpPr/>
          <p:nvPr/>
        </p:nvSpPr>
        <p:spPr>
          <a:xfrm>
            <a:off x="5004048" y="3721596"/>
            <a:ext cx="1224136" cy="16561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XOR</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IN</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ST</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BUF</a:t>
            </a:r>
          </a:p>
          <a:p>
            <a:r>
              <a:rPr lang="en-US" altLang="zh-CN" sz="1400" dirty="0">
                <a:latin typeface="Arial" panose="020B0604020202020204" pitchFamily="34" charset="0"/>
                <a:ea typeface="等线" panose="02010600030101010101" pitchFamily="2" charset="-122"/>
              </a:rPr>
              <a:t>JCC</a:t>
            </a:r>
          </a:p>
          <a:p>
            <a:r>
              <a:rPr lang="en-US" altLang="zh-CN" sz="1400" dirty="0">
                <a:latin typeface="Arial" panose="020B0604020202020204" pitchFamily="34" charset="0"/>
                <a:ea typeface="等线" panose="02010600030101010101" pitchFamily="2" charset="-122"/>
              </a:rPr>
              <a:t>IRET</a:t>
            </a:r>
            <a:endParaRPr lang="zh-CN" altLang="en-US" sz="1400" dirty="0">
              <a:latin typeface="Arial" panose="020B0604020202020204" pitchFamily="34" charset="0"/>
              <a:ea typeface="等线" panose="02010600030101010101" pitchFamily="2" charset="-122"/>
            </a:endParaRPr>
          </a:p>
        </p:txBody>
      </p:sp>
      <p:sp>
        <p:nvSpPr>
          <p:cNvPr id="9" name="矩形 8"/>
          <p:cNvSpPr/>
          <p:nvPr/>
        </p:nvSpPr>
        <p:spPr>
          <a:xfrm>
            <a:off x="4932040" y="3361556"/>
            <a:ext cx="627095" cy="276999"/>
          </a:xfrm>
          <a:prstGeom prst="rect">
            <a:avLst/>
          </a:prstGeom>
        </p:spPr>
        <p:txBody>
          <a:bodyPr wrap="none">
            <a:spAutoFit/>
          </a:bodyPr>
          <a:lstStyle/>
          <a:p>
            <a:r>
              <a:rPr lang="en-US" altLang="zh-CN" sz="1200" dirty="0">
                <a:solidFill>
                  <a:srgbClr val="376092"/>
                </a:solidFill>
                <a:latin typeface="Arial" panose="020B0604020202020204" pitchFamily="34" charset="0"/>
                <a:ea typeface="等线" panose="02010600030101010101" pitchFamily="2" charset="-122"/>
                <a:cs typeface="Myriad Pro Cond"/>
              </a:rPr>
              <a:t>Kernel</a:t>
            </a:r>
            <a:endParaRPr lang="zh-CN" altLang="en-US" sz="1200" dirty="0">
              <a:solidFill>
                <a:srgbClr val="376092"/>
              </a:solidFill>
              <a:latin typeface="Arial" panose="020B0604020202020204" pitchFamily="34" charset="0"/>
              <a:ea typeface="等线" panose="02010600030101010101" pitchFamily="2" charset="-122"/>
              <a:cs typeface="Myriad Pro Cond"/>
            </a:endParaRPr>
          </a:p>
        </p:txBody>
      </p:sp>
      <p:sp>
        <p:nvSpPr>
          <p:cNvPr id="10" name="矩形 9"/>
          <p:cNvSpPr/>
          <p:nvPr/>
        </p:nvSpPr>
        <p:spPr>
          <a:xfrm>
            <a:off x="6876256" y="4719835"/>
            <a:ext cx="756938" cy="276999"/>
          </a:xfrm>
          <a:prstGeom prst="rect">
            <a:avLst/>
          </a:prstGeom>
        </p:spPr>
        <p:txBody>
          <a:bodyPr wrap="none">
            <a:spAutoFit/>
          </a:bodyPr>
          <a:lstStyle/>
          <a:p>
            <a:r>
              <a:rPr lang="en-US" altLang="zh-CN" sz="1200" dirty="0">
                <a:solidFill>
                  <a:srgbClr val="376092"/>
                </a:solidFill>
                <a:latin typeface="Arial" panose="020B0604020202020204" pitchFamily="34" charset="0"/>
                <a:ea typeface="等线" panose="02010600030101010101" pitchFamily="2" charset="-122"/>
                <a:cs typeface="Myriad Pro Cond"/>
              </a:rPr>
              <a:t>Interrupt</a:t>
            </a:r>
            <a:endParaRPr lang="zh-CN" altLang="en-US" sz="1200" dirty="0">
              <a:solidFill>
                <a:srgbClr val="376092"/>
              </a:solidFill>
              <a:latin typeface="Arial" panose="020B0604020202020204" pitchFamily="34" charset="0"/>
              <a:ea typeface="等线" panose="02010600030101010101" pitchFamily="2" charset="-122"/>
              <a:cs typeface="Myriad Pro Cond"/>
            </a:endParaRPr>
          </a:p>
        </p:txBody>
      </p:sp>
      <p:cxnSp>
        <p:nvCxnSpPr>
          <p:cNvPr id="11" name="直线箭头连接符 10"/>
          <p:cNvCxnSpPr/>
          <p:nvPr/>
        </p:nvCxnSpPr>
        <p:spPr>
          <a:xfrm flipH="1">
            <a:off x="6444208" y="4873724"/>
            <a:ext cx="432048" cy="0"/>
          </a:xfrm>
          <a:prstGeom prst="straightConnector1">
            <a:avLst/>
          </a:prstGeom>
          <a:ln>
            <a:solidFill>
              <a:srgbClr val="254061"/>
            </a:solidFill>
            <a:tailEnd type="arrow"/>
          </a:ln>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rot="16200000">
            <a:off x="5472100" y="4151093"/>
            <a:ext cx="288032" cy="1512168"/>
          </a:xfrm>
          <a:prstGeom prst="rect">
            <a:avLst/>
          </a:prstGeom>
          <a:solidFill>
            <a:schemeClr val="bg1">
              <a:alpha val="3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13" name="矩形 12"/>
          <p:cNvSpPr/>
          <p:nvPr/>
        </p:nvSpPr>
        <p:spPr>
          <a:xfrm>
            <a:off x="1187624" y="4657700"/>
            <a:ext cx="1433149" cy="276999"/>
          </a:xfrm>
          <a:prstGeom prst="rect">
            <a:avLst/>
          </a:prstGeom>
        </p:spPr>
        <p:txBody>
          <a:bodyPr wrap="none">
            <a:spAutoFit/>
          </a:bodyPr>
          <a:lstStyle/>
          <a:p>
            <a:r>
              <a:rPr kumimoji="1" lang="en-US" altLang="zh-CN" sz="1200" dirty="0">
                <a:solidFill>
                  <a:srgbClr val="953735"/>
                </a:solidFill>
                <a:latin typeface="Arial" panose="020B0604020202020204" pitchFamily="34" charset="0"/>
                <a:ea typeface="等线" panose="02010600030101010101" pitchFamily="2" charset="-122"/>
                <a:cs typeface="Myriad Pro Cond"/>
              </a:rPr>
              <a:t>Restore</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user’s</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PC</a:t>
            </a:r>
            <a:endParaRPr lang="zh-CN" altLang="en-US" sz="1200" dirty="0">
              <a:solidFill>
                <a:srgbClr val="953735"/>
              </a:solidFill>
              <a:latin typeface="Arial" panose="020B0604020202020204" pitchFamily="34" charset="0"/>
              <a:ea typeface="等线" panose="02010600030101010101" pitchFamily="2" charset="-122"/>
              <a:cs typeface="Myriad Pro Cond"/>
            </a:endParaRPr>
          </a:p>
        </p:txBody>
      </p:sp>
      <p:sp>
        <p:nvSpPr>
          <p:cNvPr id="15" name="矩形 14"/>
          <p:cNvSpPr/>
          <p:nvPr/>
        </p:nvSpPr>
        <p:spPr>
          <a:xfrm>
            <a:off x="6372200" y="3721596"/>
            <a:ext cx="1608133" cy="276999"/>
          </a:xfrm>
          <a:prstGeom prst="rect">
            <a:avLst/>
          </a:prstGeom>
        </p:spPr>
        <p:txBody>
          <a:bodyPr wrap="none">
            <a:spAutoFit/>
          </a:bodyPr>
          <a:lstStyle/>
          <a:p>
            <a:r>
              <a:rPr lang="en-US" altLang="zh-CN" sz="1200" dirty="0">
                <a:solidFill>
                  <a:srgbClr val="376092"/>
                </a:solidFill>
                <a:latin typeface="Arial" panose="020B0604020202020204" pitchFamily="34" charset="0"/>
                <a:ea typeface="等线" panose="02010600030101010101" pitchFamily="2" charset="-122"/>
                <a:cs typeface="Myriad Pro Cond"/>
              </a:rPr>
              <a:t>Rollback</a:t>
            </a:r>
            <a:r>
              <a:rPr lang="zh-CN" altLang="en-US" sz="1200" dirty="0">
                <a:solidFill>
                  <a:srgbClr val="376092"/>
                </a:solidFill>
                <a:latin typeface="Arial" panose="020B0604020202020204" pitchFamily="34" charset="0"/>
                <a:ea typeface="等线" panose="02010600030101010101" pitchFamily="2" charset="-122"/>
                <a:cs typeface="Myriad Pro Cond"/>
              </a:rPr>
              <a:t> </a:t>
            </a:r>
            <a:r>
              <a:rPr lang="en-US" altLang="zh-CN" sz="1200" dirty="0">
                <a:solidFill>
                  <a:srgbClr val="376092"/>
                </a:solidFill>
                <a:latin typeface="Arial" panose="020B0604020202020204" pitchFamily="34" charset="0"/>
                <a:ea typeface="等线" panose="02010600030101010101" pitchFamily="2" charset="-122"/>
                <a:cs typeface="Myriad Pro Cond"/>
              </a:rPr>
              <a:t>kernel</a:t>
            </a:r>
            <a:r>
              <a:rPr lang="zh-CN" altLang="en-US" sz="1200" dirty="0">
                <a:solidFill>
                  <a:srgbClr val="376092"/>
                </a:solidFill>
                <a:latin typeface="Arial" panose="020B0604020202020204" pitchFamily="34" charset="0"/>
                <a:ea typeface="等线" panose="02010600030101010101" pitchFamily="2" charset="-122"/>
                <a:cs typeface="Myriad Pro Cond"/>
              </a:rPr>
              <a:t> </a:t>
            </a:r>
            <a:r>
              <a:rPr lang="en-US" altLang="zh-CN" sz="1200" dirty="0">
                <a:solidFill>
                  <a:srgbClr val="376092"/>
                </a:solidFill>
                <a:latin typeface="Arial" panose="020B0604020202020204" pitchFamily="34" charset="0"/>
                <a:ea typeface="等线" panose="02010600030101010101" pitchFamily="2" charset="-122"/>
                <a:cs typeface="Myriad Pro Cond"/>
              </a:rPr>
              <a:t>state</a:t>
            </a:r>
            <a:endParaRPr lang="zh-CN" altLang="en-US" sz="1200" dirty="0">
              <a:solidFill>
                <a:srgbClr val="376092"/>
              </a:solidFill>
              <a:latin typeface="Arial" panose="020B0604020202020204" pitchFamily="34" charset="0"/>
              <a:ea typeface="等线" panose="02010600030101010101" pitchFamily="2" charset="-122"/>
              <a:cs typeface="Myriad Pro Cond"/>
            </a:endParaRPr>
          </a:p>
        </p:txBody>
      </p:sp>
    </p:spTree>
    <p:extLst>
      <p:ext uri="{BB962C8B-B14F-4D97-AF65-F5344CB8AC3E}">
        <p14:creationId xmlns:p14="http://schemas.microsoft.com/office/powerpoint/2010/main" val="178429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86364E-6 2.27866E-6 L -4.86364E-6 -0.05024 " pathEditMode="relative" ptsTypes="AA">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49088E-6 2.27866E-6 L -0.00382 -0.16375 " pathEditMode="relative" rAng="0" ptsTypes="AA">
                                      <p:cBhvr>
                                        <p:cTn id="14" dur="2000" fill="hold"/>
                                        <p:tgtEl>
                                          <p:spTgt spid="12"/>
                                        </p:tgtEl>
                                        <p:attrNameLst>
                                          <p:attrName>ppt_x</p:attrName>
                                          <p:attrName>ppt_y</p:attrName>
                                        </p:attrNameLst>
                                      </p:cBhvr>
                                      <p:rCtr x="-191" y="-8188"/>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t>New Jersey Guys: We</a:t>
            </a:r>
            <a:r>
              <a:rPr kumimoji="1" lang="zh-CN" altLang="en-US" sz="2800" dirty="0"/>
              <a:t> </a:t>
            </a:r>
            <a:r>
              <a:rPr kumimoji="1" lang="en-US" altLang="zh-CN" sz="2800" dirty="0"/>
              <a:t>Do</a:t>
            </a:r>
            <a:r>
              <a:rPr kumimoji="1" lang="zh-CN" altLang="en-US" sz="2800" dirty="0"/>
              <a:t> </a:t>
            </a:r>
            <a:r>
              <a:rPr kumimoji="1" lang="en-US" altLang="zh-CN" sz="2800" dirty="0"/>
              <a:t>the</a:t>
            </a:r>
            <a:r>
              <a:rPr kumimoji="1" lang="zh-CN" altLang="en-US" sz="2800" dirty="0"/>
              <a:t> </a:t>
            </a:r>
            <a:r>
              <a:rPr kumimoji="1" lang="en-US" altLang="zh-CN" sz="2800" dirty="0"/>
              <a:t>Simple</a:t>
            </a:r>
            <a:r>
              <a:rPr kumimoji="1" lang="zh-CN" altLang="en-US" sz="2800" dirty="0"/>
              <a:t> </a:t>
            </a:r>
            <a:r>
              <a:rPr kumimoji="1" lang="en-US" altLang="zh-CN" sz="2800" dirty="0"/>
              <a:t>Thing!</a:t>
            </a:r>
            <a:endParaRPr kumimoji="1" lang="zh-CN" altLang="en-US" sz="2800" dirty="0"/>
          </a:p>
        </p:txBody>
      </p:sp>
      <p:sp>
        <p:nvSpPr>
          <p:cNvPr id="3" name="内容占位符 2"/>
          <p:cNvSpPr>
            <a:spLocks noGrp="1"/>
          </p:cNvSpPr>
          <p:nvPr>
            <p:ph idx="1"/>
          </p:nvPr>
        </p:nvSpPr>
        <p:spPr>
          <a:xfrm>
            <a:off x="457200" y="1333501"/>
            <a:ext cx="8507288" cy="1740023"/>
          </a:xfrm>
        </p:spPr>
        <p:txBody>
          <a:bodyPr>
            <a:normAutofit fontScale="77500" lnSpcReduction="20000"/>
          </a:bodyPr>
          <a:lstStyle/>
          <a:p>
            <a:r>
              <a:rPr kumimoji="1" lang="en-US" altLang="zh-CN" sz="2800" dirty="0"/>
              <a:t>Sys-calls</a:t>
            </a:r>
            <a:r>
              <a:rPr kumimoji="1" lang="zh-CN" altLang="en-US" sz="2800" dirty="0"/>
              <a:t> </a:t>
            </a:r>
            <a:r>
              <a:rPr kumimoji="1" lang="en-US" altLang="zh-CN" sz="2800" dirty="0"/>
              <a:t>always</a:t>
            </a:r>
            <a:r>
              <a:rPr kumimoji="1" lang="zh-CN" altLang="en-US" sz="2800" dirty="0"/>
              <a:t> </a:t>
            </a:r>
            <a:r>
              <a:rPr kumimoji="1" lang="en-US" altLang="zh-CN" sz="2800" dirty="0"/>
              <a:t>finish,</a:t>
            </a:r>
            <a:r>
              <a:rPr kumimoji="1" lang="zh-CN" altLang="en-US" sz="2800" dirty="0"/>
              <a:t> </a:t>
            </a:r>
            <a:r>
              <a:rPr kumimoji="1" lang="en-US" altLang="zh-CN" sz="2800" dirty="0"/>
              <a:t>but</a:t>
            </a:r>
            <a:r>
              <a:rPr kumimoji="1" lang="zh-CN" altLang="en-US" sz="2800" dirty="0"/>
              <a:t> </a:t>
            </a:r>
            <a:r>
              <a:rPr kumimoji="1" lang="en-US" altLang="zh-CN" sz="2800" dirty="0"/>
              <a:t>sometimes</a:t>
            </a:r>
            <a:r>
              <a:rPr kumimoji="1" lang="zh-CN" altLang="en-US" sz="2800" dirty="0"/>
              <a:t> </a:t>
            </a:r>
            <a:r>
              <a:rPr kumimoji="1" lang="en-US" altLang="zh-CN" sz="2800" dirty="0"/>
              <a:t>return</a:t>
            </a:r>
            <a:r>
              <a:rPr kumimoji="1" lang="zh-CN" altLang="en-US" sz="2800" dirty="0"/>
              <a:t> </a:t>
            </a:r>
            <a:r>
              <a:rPr kumimoji="1" lang="en-US" altLang="zh-CN" sz="2800" dirty="0"/>
              <a:t>an</a:t>
            </a:r>
            <a:r>
              <a:rPr kumimoji="1" lang="zh-CN" altLang="en-US" sz="2800" dirty="0"/>
              <a:t> </a:t>
            </a:r>
            <a:r>
              <a:rPr kumimoji="1" lang="en-US" altLang="zh-CN" sz="2800" dirty="0"/>
              <a:t>error</a:t>
            </a:r>
          </a:p>
          <a:p>
            <a:r>
              <a:rPr kumimoji="1" lang="en-US" altLang="zh-CN" sz="2800" dirty="0"/>
              <a:t>The</a:t>
            </a:r>
            <a:r>
              <a:rPr kumimoji="1" lang="zh-CN" altLang="en-US" sz="2800" dirty="0"/>
              <a:t> </a:t>
            </a:r>
            <a:r>
              <a:rPr kumimoji="1" lang="en-US" altLang="zh-CN" sz="2800" dirty="0"/>
              <a:t>user</a:t>
            </a:r>
            <a:r>
              <a:rPr kumimoji="1" lang="zh-CN" altLang="en-US" sz="2800" dirty="0"/>
              <a:t> </a:t>
            </a:r>
            <a:r>
              <a:rPr kumimoji="1" lang="en-US" altLang="zh-CN" sz="2800" dirty="0"/>
              <a:t>needs</a:t>
            </a:r>
            <a:r>
              <a:rPr kumimoji="1" lang="zh-CN" altLang="en-US" sz="2800" dirty="0"/>
              <a:t> </a:t>
            </a:r>
            <a:r>
              <a:rPr kumimoji="1" lang="en-US" altLang="zh-CN" sz="2800" dirty="0"/>
              <a:t>to</a:t>
            </a:r>
            <a:r>
              <a:rPr kumimoji="1" lang="zh-CN" altLang="en-US" sz="2800" dirty="0"/>
              <a:t> </a:t>
            </a:r>
            <a:r>
              <a:rPr kumimoji="1" lang="en-US" altLang="zh-CN" sz="2800" dirty="0"/>
              <a:t>check</a:t>
            </a:r>
            <a:r>
              <a:rPr kumimoji="1" lang="zh-CN" altLang="en-US" sz="2800" dirty="0"/>
              <a:t> </a:t>
            </a:r>
            <a:r>
              <a:rPr kumimoji="1" lang="en-US" altLang="zh-CN" sz="2800" dirty="0"/>
              <a:t>the</a:t>
            </a:r>
            <a:r>
              <a:rPr kumimoji="1" lang="zh-CN" altLang="en-US" sz="2800" dirty="0"/>
              <a:t> </a:t>
            </a:r>
            <a:r>
              <a:rPr kumimoji="1" lang="en-US" altLang="zh-CN" sz="2800" dirty="0"/>
              <a:t>error</a:t>
            </a:r>
            <a:r>
              <a:rPr kumimoji="1" lang="zh-CN" altLang="en-US" sz="2800" dirty="0"/>
              <a:t> </a:t>
            </a:r>
            <a:r>
              <a:rPr kumimoji="1" lang="en-US" altLang="zh-CN" sz="2800" dirty="0"/>
              <a:t>code</a:t>
            </a:r>
            <a:r>
              <a:rPr kumimoji="1" lang="zh-CN" altLang="en-US" sz="2800" dirty="0"/>
              <a:t> </a:t>
            </a:r>
            <a:r>
              <a:rPr kumimoji="1" lang="en-US" altLang="zh-CN" sz="2800" dirty="0"/>
              <a:t>and</a:t>
            </a:r>
            <a:r>
              <a:rPr kumimoji="1" lang="zh-CN" altLang="en-US" sz="2800" dirty="0"/>
              <a:t> </a:t>
            </a:r>
            <a:r>
              <a:rPr kumimoji="1" lang="en-US" altLang="zh-CN" sz="2800" dirty="0"/>
              <a:t>retry</a:t>
            </a:r>
            <a:r>
              <a:rPr kumimoji="1" lang="zh-CN" altLang="en-US" sz="2800" dirty="0"/>
              <a:t> </a:t>
            </a:r>
            <a:r>
              <a:rPr kumimoji="1" lang="en-US" altLang="zh-CN" sz="2800" dirty="0"/>
              <a:t>in</a:t>
            </a:r>
            <a:r>
              <a:rPr kumimoji="1" lang="zh-CN" altLang="en-US" sz="2800" dirty="0"/>
              <a:t> </a:t>
            </a:r>
            <a:r>
              <a:rPr kumimoji="1" lang="en-US" altLang="zh-CN" sz="2800" dirty="0"/>
              <a:t>case</a:t>
            </a:r>
            <a:endParaRPr kumimoji="1" lang="zh-CN" altLang="en-US" sz="2800" dirty="0"/>
          </a:p>
          <a:p>
            <a:r>
              <a:rPr kumimoji="1" lang="en-US" altLang="zh-CN" sz="2800" dirty="0"/>
              <a:t>Because</a:t>
            </a:r>
            <a:r>
              <a:rPr kumimoji="1" lang="zh-CN" altLang="en-US" sz="2800" dirty="0"/>
              <a:t> </a:t>
            </a:r>
            <a:r>
              <a:rPr kumimoji="1" lang="en-US" altLang="zh-CN" sz="2800" dirty="0"/>
              <a:t>the</a:t>
            </a:r>
            <a:r>
              <a:rPr kumimoji="1" lang="zh-CN" altLang="en-US" sz="2800" dirty="0"/>
              <a:t> </a:t>
            </a:r>
            <a:r>
              <a:rPr kumimoji="1" lang="en-US" altLang="zh-CN" sz="2800" dirty="0"/>
              <a:t>right</a:t>
            </a:r>
            <a:r>
              <a:rPr kumimoji="1" lang="zh-CN" altLang="en-US" sz="2800" dirty="0"/>
              <a:t> </a:t>
            </a:r>
            <a:r>
              <a:rPr kumimoji="1" lang="en-US" altLang="zh-CN" sz="2800" dirty="0"/>
              <a:t>thing</a:t>
            </a:r>
            <a:r>
              <a:rPr kumimoji="1" lang="zh-CN" altLang="en-US" sz="2800" dirty="0"/>
              <a:t> </a:t>
            </a:r>
            <a:r>
              <a:rPr kumimoji="1" lang="en-US" altLang="zh-CN" sz="2800" dirty="0"/>
              <a:t>is</a:t>
            </a:r>
            <a:r>
              <a:rPr kumimoji="1" lang="zh-CN" altLang="en-US" sz="2800" dirty="0"/>
              <a:t> </a:t>
            </a:r>
            <a:r>
              <a:rPr kumimoji="1" lang="en-US" altLang="zh-CN" sz="2800" dirty="0"/>
              <a:t>too</a:t>
            </a:r>
            <a:r>
              <a:rPr kumimoji="1" lang="zh-CN" altLang="en-US" sz="2800" dirty="0"/>
              <a:t> </a:t>
            </a:r>
            <a:r>
              <a:rPr kumimoji="1" lang="en-US" altLang="zh-CN" sz="2800" dirty="0"/>
              <a:t>complex,</a:t>
            </a:r>
            <a:r>
              <a:rPr kumimoji="1" lang="zh-CN" altLang="en-US" sz="2800" dirty="0"/>
              <a:t> </a:t>
            </a:r>
            <a:r>
              <a:rPr kumimoji="1" lang="en-US" altLang="zh-CN" sz="2800" dirty="0"/>
              <a:t>and</a:t>
            </a:r>
            <a:r>
              <a:rPr kumimoji="1" lang="zh-CN" altLang="en-US" sz="2800" dirty="0"/>
              <a:t> </a:t>
            </a:r>
            <a:r>
              <a:rPr kumimoji="1" lang="en-US" altLang="zh-CN" sz="2800" dirty="0"/>
              <a:t>happens</a:t>
            </a:r>
            <a:r>
              <a:rPr kumimoji="1" lang="zh-CN" altLang="en-US" sz="2800" dirty="0"/>
              <a:t> </a:t>
            </a:r>
            <a:r>
              <a:rPr kumimoji="1" lang="en-US" altLang="zh-CN" sz="2800" dirty="0"/>
              <a:t>rarely</a:t>
            </a:r>
          </a:p>
        </p:txBody>
      </p:sp>
      <p:sp>
        <p:nvSpPr>
          <p:cNvPr id="4" name="矩形 3"/>
          <p:cNvSpPr/>
          <p:nvPr/>
        </p:nvSpPr>
        <p:spPr>
          <a:xfrm>
            <a:off x="2843808" y="3721596"/>
            <a:ext cx="1224136" cy="16561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ebx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PUSH</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ecx</a:t>
            </a:r>
            <a:endParaRPr lang="en-US" altLang="zh-CN" sz="1400" dirty="0">
              <a:latin typeface="Arial" panose="020B0604020202020204" pitchFamily="34" charset="0"/>
              <a:ea typeface="等线" panose="02010600030101010101" pitchFamily="2" charset="-122"/>
            </a:endParaRPr>
          </a:p>
          <a:p>
            <a:r>
              <a:rPr lang="en-US" altLang="zh-CN" sz="1400" dirty="0" err="1">
                <a:latin typeface="Arial" panose="020B0604020202020204" pitchFamily="34" charset="0"/>
                <a:ea typeface="等线" panose="02010600030101010101" pitchFamily="2" charset="-122"/>
              </a:rPr>
              <a:t>Syscall</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CMP</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JCC</a:t>
            </a:r>
            <a:endParaRPr lang="zh-CN" altLang="en-US" sz="1400" dirty="0">
              <a:latin typeface="Arial" panose="020B0604020202020204" pitchFamily="34" charset="0"/>
              <a:ea typeface="等线" panose="02010600030101010101" pitchFamily="2" charset="-122"/>
            </a:endParaRPr>
          </a:p>
        </p:txBody>
      </p:sp>
      <p:sp>
        <p:nvSpPr>
          <p:cNvPr id="5" name="矩形 4"/>
          <p:cNvSpPr/>
          <p:nvPr/>
        </p:nvSpPr>
        <p:spPr>
          <a:xfrm rot="16200000">
            <a:off x="3311860" y="4058168"/>
            <a:ext cx="288032" cy="1512168"/>
          </a:xfrm>
          <a:prstGeom prst="rect">
            <a:avLst/>
          </a:prstGeom>
          <a:solidFill>
            <a:schemeClr val="bg1">
              <a:alpha val="39000"/>
            </a:scheme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6" name="矩形 5"/>
          <p:cNvSpPr/>
          <p:nvPr/>
        </p:nvSpPr>
        <p:spPr>
          <a:xfrm>
            <a:off x="2771800" y="3361556"/>
            <a:ext cx="1140056" cy="276999"/>
          </a:xfrm>
          <a:prstGeom prst="rect">
            <a:avLst/>
          </a:prstGeom>
        </p:spPr>
        <p:txBody>
          <a:bodyPr wrap="none">
            <a:spAutoFit/>
          </a:bodyPr>
          <a:lstStyle/>
          <a:p>
            <a:r>
              <a:rPr lang="en-US" altLang="zh-CN" sz="1200" dirty="0">
                <a:solidFill>
                  <a:srgbClr val="953735"/>
                </a:solidFill>
                <a:latin typeface="Arial" panose="020B0604020202020204" pitchFamily="34" charset="0"/>
                <a:ea typeface="等线" panose="02010600030101010101" pitchFamily="2" charset="-122"/>
                <a:cs typeface="Myriad Pro Cond"/>
              </a:rPr>
              <a:t>User</a:t>
            </a:r>
            <a:r>
              <a:rPr lang="zh-CN" altLang="en-US" sz="1200" dirty="0">
                <a:solidFill>
                  <a:srgbClr val="953735"/>
                </a:solidFill>
                <a:latin typeface="Arial" panose="020B0604020202020204" pitchFamily="34" charset="0"/>
                <a:ea typeface="等线" panose="02010600030101010101" pitchFamily="2" charset="-122"/>
                <a:cs typeface="Myriad Pro Cond"/>
              </a:rPr>
              <a:t> </a:t>
            </a:r>
            <a:r>
              <a:rPr lang="en-US" altLang="zh-CN" sz="1200" dirty="0">
                <a:solidFill>
                  <a:srgbClr val="953735"/>
                </a:solidFill>
                <a:latin typeface="Arial" panose="020B0604020202020204" pitchFamily="34" charset="0"/>
                <a:ea typeface="等线" panose="02010600030101010101" pitchFamily="2" charset="-122"/>
                <a:cs typeface="Myriad Pro Cond"/>
              </a:rPr>
              <a:t>Program</a:t>
            </a:r>
            <a:endParaRPr lang="zh-CN" altLang="en-US" sz="1200" dirty="0">
              <a:solidFill>
                <a:srgbClr val="953735"/>
              </a:solidFill>
              <a:latin typeface="Arial" panose="020B0604020202020204" pitchFamily="34" charset="0"/>
              <a:ea typeface="等线" panose="02010600030101010101" pitchFamily="2" charset="-122"/>
              <a:cs typeface="Myriad Pro Cond"/>
            </a:endParaRPr>
          </a:p>
        </p:txBody>
      </p:sp>
      <p:sp>
        <p:nvSpPr>
          <p:cNvPr id="7" name="矩形 6"/>
          <p:cNvSpPr/>
          <p:nvPr/>
        </p:nvSpPr>
        <p:spPr>
          <a:xfrm>
            <a:off x="5004048" y="3721596"/>
            <a:ext cx="1224136" cy="16561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Arial" panose="020B0604020202020204" pitchFamily="34" charset="0"/>
                <a:ea typeface="等线" panose="02010600030101010101" pitchFamily="2" charset="-122"/>
              </a:rPr>
              <a:t>XOR</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IN</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endParaRPr lang="en-US" altLang="zh-CN" sz="1400" dirty="0">
              <a:latin typeface="Arial" panose="020B0604020202020204" pitchFamily="34" charset="0"/>
              <a:ea typeface="等线" panose="02010600030101010101" pitchFamily="2" charset="-122"/>
            </a:endParaRPr>
          </a:p>
          <a:p>
            <a:r>
              <a:rPr lang="en-US" altLang="zh-CN" sz="1400" dirty="0">
                <a:latin typeface="Arial" panose="020B0604020202020204" pitchFamily="34" charset="0"/>
                <a:ea typeface="等线" panose="02010600030101010101" pitchFamily="2" charset="-122"/>
              </a:rPr>
              <a:t>ST</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a:t>
            </a:r>
            <a:r>
              <a:rPr lang="en-US" altLang="zh-CN" sz="1400" dirty="0" err="1">
                <a:latin typeface="Arial" panose="020B0604020202020204" pitchFamily="34" charset="0"/>
                <a:ea typeface="等线" panose="02010600030101010101" pitchFamily="2" charset="-122"/>
              </a:rPr>
              <a:t>eax</a:t>
            </a:r>
            <a:r>
              <a:rPr lang="zh-CN" altLang="en-US" sz="1400" dirty="0">
                <a:latin typeface="Arial" panose="020B0604020202020204" pitchFamily="34" charset="0"/>
                <a:ea typeface="等线" panose="02010600030101010101" pitchFamily="2" charset="-122"/>
              </a:rPr>
              <a:t> </a:t>
            </a:r>
            <a:r>
              <a:rPr lang="en-US" altLang="zh-CN" sz="1400" dirty="0">
                <a:latin typeface="Arial" panose="020B0604020202020204" pitchFamily="34" charset="0"/>
                <a:ea typeface="等线" panose="02010600030101010101" pitchFamily="2" charset="-122"/>
              </a:rPr>
              <a:t>BUF</a:t>
            </a:r>
          </a:p>
          <a:p>
            <a:r>
              <a:rPr lang="en-US" altLang="zh-CN" sz="1400" dirty="0">
                <a:latin typeface="Arial" panose="020B0604020202020204" pitchFamily="34" charset="0"/>
                <a:ea typeface="等线" panose="02010600030101010101" pitchFamily="2" charset="-122"/>
              </a:rPr>
              <a:t>JCC</a:t>
            </a:r>
          </a:p>
          <a:p>
            <a:r>
              <a:rPr lang="en-US" altLang="zh-CN" sz="1400" dirty="0">
                <a:latin typeface="Arial" panose="020B0604020202020204" pitchFamily="34" charset="0"/>
                <a:ea typeface="等线" panose="02010600030101010101" pitchFamily="2" charset="-122"/>
              </a:rPr>
              <a:t>IRET</a:t>
            </a:r>
            <a:endParaRPr lang="zh-CN" altLang="en-US" sz="1400" dirty="0">
              <a:latin typeface="Arial" panose="020B0604020202020204" pitchFamily="34" charset="0"/>
              <a:ea typeface="等线" panose="02010600030101010101" pitchFamily="2" charset="-122"/>
            </a:endParaRPr>
          </a:p>
        </p:txBody>
      </p:sp>
      <p:sp>
        <p:nvSpPr>
          <p:cNvPr id="8" name="矩形 7"/>
          <p:cNvSpPr/>
          <p:nvPr/>
        </p:nvSpPr>
        <p:spPr>
          <a:xfrm>
            <a:off x="4932040" y="3361556"/>
            <a:ext cx="627095" cy="276999"/>
          </a:xfrm>
          <a:prstGeom prst="rect">
            <a:avLst/>
          </a:prstGeom>
        </p:spPr>
        <p:txBody>
          <a:bodyPr wrap="none">
            <a:spAutoFit/>
          </a:bodyPr>
          <a:lstStyle/>
          <a:p>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Kernel</a:t>
            </a:r>
            <a:endPar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endParaRPr>
          </a:p>
        </p:txBody>
      </p:sp>
      <p:sp>
        <p:nvSpPr>
          <p:cNvPr id="9" name="矩形 8"/>
          <p:cNvSpPr/>
          <p:nvPr/>
        </p:nvSpPr>
        <p:spPr>
          <a:xfrm>
            <a:off x="6876256" y="4704080"/>
            <a:ext cx="756938" cy="276999"/>
          </a:xfrm>
          <a:prstGeom prst="rect">
            <a:avLst/>
          </a:prstGeom>
        </p:spPr>
        <p:txBody>
          <a:bodyPr wrap="none">
            <a:spAutoFit/>
          </a:bodyPr>
          <a:lstStyle/>
          <a:p>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Interrupt</a:t>
            </a:r>
            <a:endPar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endParaRPr>
          </a:p>
        </p:txBody>
      </p:sp>
      <p:cxnSp>
        <p:nvCxnSpPr>
          <p:cNvPr id="10" name="直线箭头连接符 9"/>
          <p:cNvCxnSpPr/>
          <p:nvPr/>
        </p:nvCxnSpPr>
        <p:spPr>
          <a:xfrm flipH="1">
            <a:off x="6444208" y="4873724"/>
            <a:ext cx="432048" cy="0"/>
          </a:xfrm>
          <a:prstGeom prst="straightConnector1">
            <a:avLst/>
          </a:prstGeom>
          <a:ln>
            <a:solidFill>
              <a:srgbClr val="254061"/>
            </a:solidFill>
            <a:tailEnd type="arrow"/>
          </a:ln>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rot="16200000">
            <a:off x="5472100" y="4143659"/>
            <a:ext cx="288032" cy="1512168"/>
          </a:xfrm>
          <a:prstGeom prst="rect">
            <a:avLst/>
          </a:prstGeom>
          <a:solidFill>
            <a:schemeClr val="bg1">
              <a:alpha val="3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等线" panose="02010600030101010101" pitchFamily="2" charset="-122"/>
            </a:endParaRPr>
          </a:p>
        </p:txBody>
      </p:sp>
      <p:sp>
        <p:nvSpPr>
          <p:cNvPr id="12" name="矩形 11"/>
          <p:cNvSpPr/>
          <p:nvPr/>
        </p:nvSpPr>
        <p:spPr>
          <a:xfrm>
            <a:off x="107504" y="4515425"/>
            <a:ext cx="2304255" cy="461665"/>
          </a:xfrm>
          <a:prstGeom prst="rect">
            <a:avLst/>
          </a:prstGeom>
        </p:spPr>
        <p:txBody>
          <a:bodyPr wrap="square">
            <a:spAutoFit/>
          </a:bodyPr>
          <a:lstStyle/>
          <a:p>
            <a:r>
              <a:rPr kumimoji="1" lang="en-US" altLang="zh-CN" sz="1200" dirty="0">
                <a:solidFill>
                  <a:srgbClr val="953735"/>
                </a:solidFill>
                <a:latin typeface="Arial" panose="020B0604020202020204" pitchFamily="34" charset="0"/>
                <a:ea typeface="等线" panose="02010600030101010101" pitchFamily="2" charset="-122"/>
                <a:cs typeface="Myriad Pro Cond"/>
              </a:rPr>
              <a:t>User</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needs</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to</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check</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err="1">
                <a:solidFill>
                  <a:srgbClr val="953735"/>
                </a:solidFill>
                <a:latin typeface="Arial" panose="020B0604020202020204" pitchFamily="34" charset="0"/>
                <a:ea typeface="等线" panose="02010600030101010101" pitchFamily="2" charset="-122"/>
                <a:cs typeface="Myriad Pro Cond"/>
              </a:rPr>
              <a:t>retval</a:t>
            </a:r>
            <a:endParaRPr kumimoji="1" lang="en-US" altLang="zh-CN" sz="1200" dirty="0">
              <a:solidFill>
                <a:srgbClr val="953735"/>
              </a:solidFill>
              <a:latin typeface="Arial" panose="020B0604020202020204" pitchFamily="34" charset="0"/>
              <a:ea typeface="等线" panose="02010600030101010101" pitchFamily="2" charset="-122"/>
              <a:cs typeface="Myriad Pro Cond"/>
            </a:endParaRPr>
          </a:p>
          <a:p>
            <a:r>
              <a:rPr kumimoji="1" lang="en-US" altLang="zh-CN" sz="1200" dirty="0">
                <a:solidFill>
                  <a:srgbClr val="953735"/>
                </a:solidFill>
                <a:latin typeface="Arial" panose="020B0604020202020204" pitchFamily="34" charset="0"/>
                <a:ea typeface="等线" panose="02010600030101010101" pitchFamily="2" charset="-122"/>
                <a:cs typeface="Myriad Pro Cond"/>
              </a:rPr>
              <a:t>and</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re-execute</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if</a:t>
            </a:r>
            <a:r>
              <a:rPr kumimoji="1" lang="zh-CN" altLang="en-US" sz="1200" dirty="0">
                <a:solidFill>
                  <a:srgbClr val="953735"/>
                </a:solidFill>
                <a:latin typeface="Arial" panose="020B0604020202020204" pitchFamily="34" charset="0"/>
                <a:ea typeface="等线" panose="02010600030101010101" pitchFamily="2" charset="-122"/>
                <a:cs typeface="Myriad Pro Cond"/>
              </a:rPr>
              <a:t> </a:t>
            </a:r>
            <a:r>
              <a:rPr kumimoji="1" lang="en-US" altLang="zh-CN" sz="1200" dirty="0">
                <a:solidFill>
                  <a:srgbClr val="953735"/>
                </a:solidFill>
                <a:latin typeface="Arial" panose="020B0604020202020204" pitchFamily="34" charset="0"/>
                <a:ea typeface="等线" panose="02010600030101010101" pitchFamily="2" charset="-122"/>
                <a:cs typeface="Myriad Pro Cond"/>
              </a:rPr>
              <a:t>necessary</a:t>
            </a:r>
            <a:endParaRPr lang="zh-CN" altLang="en-US" sz="1200" dirty="0">
              <a:solidFill>
                <a:srgbClr val="953735"/>
              </a:solidFill>
              <a:latin typeface="Arial" panose="020B0604020202020204" pitchFamily="34" charset="0"/>
              <a:ea typeface="等线" panose="02010600030101010101" pitchFamily="2" charset="-122"/>
              <a:cs typeface="Myriad Pro Cond"/>
            </a:endParaRPr>
          </a:p>
        </p:txBody>
      </p:sp>
      <p:sp>
        <p:nvSpPr>
          <p:cNvPr id="13" name="矩形 12"/>
          <p:cNvSpPr/>
          <p:nvPr/>
        </p:nvSpPr>
        <p:spPr>
          <a:xfrm>
            <a:off x="6372200" y="5008448"/>
            <a:ext cx="1467068" cy="276999"/>
          </a:xfrm>
          <a:prstGeom prst="rect">
            <a:avLst/>
          </a:prstGeom>
        </p:spPr>
        <p:txBody>
          <a:bodyPr wrap="none">
            <a:spAutoFit/>
          </a:bodyPr>
          <a:lstStyle/>
          <a:p>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Just</a:t>
            </a:r>
            <a:r>
              <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rPr>
              <a:t> </a:t>
            </a:r>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return</a:t>
            </a:r>
            <a:r>
              <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rPr>
              <a:t> </a:t>
            </a:r>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to</a:t>
            </a:r>
            <a:r>
              <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rPr>
              <a:t> </a:t>
            </a:r>
            <a:r>
              <a:rPr lang="en-US" altLang="zh-CN" sz="1200" dirty="0">
                <a:solidFill>
                  <a:schemeClr val="accent1">
                    <a:lumMod val="75000"/>
                  </a:schemeClr>
                </a:solidFill>
                <a:latin typeface="Arial" panose="020B0604020202020204" pitchFamily="34" charset="0"/>
                <a:ea typeface="等线" panose="02010600030101010101" pitchFamily="2" charset="-122"/>
                <a:cs typeface="Myriad Pro Cond"/>
              </a:rPr>
              <a:t>user!</a:t>
            </a:r>
            <a:endParaRPr lang="zh-CN" altLang="en-US" sz="1200" dirty="0">
              <a:solidFill>
                <a:schemeClr val="accent1">
                  <a:lumMod val="75000"/>
                </a:schemeClr>
              </a:solidFill>
              <a:latin typeface="Arial" panose="020B0604020202020204" pitchFamily="34" charset="0"/>
              <a:ea typeface="等线" panose="02010600030101010101" pitchFamily="2" charset="-122"/>
              <a:cs typeface="Myriad Pro Cond"/>
            </a:endParaRPr>
          </a:p>
        </p:txBody>
      </p:sp>
      <p:sp>
        <p:nvSpPr>
          <p:cNvPr id="14" name="下弧形箭头 13"/>
          <p:cNvSpPr/>
          <p:nvPr/>
        </p:nvSpPr>
        <p:spPr>
          <a:xfrm rot="16200000">
            <a:off x="2249996" y="4531432"/>
            <a:ext cx="467544" cy="288032"/>
          </a:xfrm>
          <a:prstGeom prst="curvedDownArrow">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dirty="0">
              <a:solidFill>
                <a:schemeClr val="tx1"/>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8395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49088E-6 2.27866E-6 L -2.49088E-6 0.05051 " pathEditMode="relative" rAng="0" ptsTypes="AA">
                                      <p:cBhvr>
                                        <p:cTn id="6" dur="2000" fill="hold"/>
                                        <p:tgtEl>
                                          <p:spTgt spid="11"/>
                                        </p:tgtEl>
                                        <p:attrNameLst>
                                          <p:attrName>ppt_x</p:attrName>
                                          <p:attrName>ppt_y</p:attrName>
                                        </p:attrNameLst>
                                      </p:cBhvr>
                                      <p:rCtr x="0" y="252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The Gas System</a:t>
            </a:r>
            <a:endParaRPr lang="zh-CN" altLang="en-US" dirty="0"/>
          </a:p>
        </p:txBody>
      </p:sp>
      <p:sp>
        <p:nvSpPr>
          <p:cNvPr id="4" name="灯片编号占位符 3"/>
          <p:cNvSpPr>
            <a:spLocks noGrp="1"/>
          </p:cNvSpPr>
          <p:nvPr>
            <p:ph type="sldNum" sz="quarter" idx="12"/>
          </p:nvPr>
        </p:nvSpPr>
        <p:spPr/>
        <p:txBody>
          <a:bodyPr/>
          <a:lstStyle/>
          <a:p>
            <a:fld id="{8107FB38-4DA8-4D40-A1B7-468F17DAFC82}" type="slidenum">
              <a:rPr lang="zh-CN" altLang="en-US" smtClean="0"/>
              <a:t>8</a:t>
            </a:fld>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5896" y="1324408"/>
            <a:ext cx="4572000" cy="4053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椭圆 4"/>
          <p:cNvSpPr/>
          <p:nvPr/>
        </p:nvSpPr>
        <p:spPr>
          <a:xfrm>
            <a:off x="1362924" y="3029271"/>
            <a:ext cx="184740" cy="1882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7" name="直接箭头连接符 6"/>
          <p:cNvCxnSpPr>
            <a:stCxn id="5" idx="6"/>
            <a:endCxn id="9" idx="2"/>
          </p:cNvCxnSpPr>
          <p:nvPr/>
        </p:nvCxnSpPr>
        <p:spPr>
          <a:xfrm>
            <a:off x="1547664" y="3123406"/>
            <a:ext cx="607348"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155012" y="3029271"/>
            <a:ext cx="184740" cy="1882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8" name="文本框 7"/>
          <p:cNvSpPr txBox="1"/>
          <p:nvPr/>
        </p:nvSpPr>
        <p:spPr>
          <a:xfrm>
            <a:off x="649465" y="4376105"/>
            <a:ext cx="2626933" cy="1200329"/>
          </a:xfrm>
          <a:prstGeom prst="rect">
            <a:avLst/>
          </a:prstGeom>
          <a:noFill/>
        </p:spPr>
        <p:txBody>
          <a:bodyPr wrap="square" rtlCol="0">
            <a:spAutoFit/>
          </a:bodyPr>
          <a:lstStyle/>
          <a:p>
            <a:r>
              <a:rPr kumimoji="1" lang="en-US" altLang="zh-CN" dirty="0">
                <a:solidFill>
                  <a:schemeClr val="tx1">
                    <a:lumMod val="75000"/>
                    <a:lumOff val="25000"/>
                  </a:schemeClr>
                </a:solidFill>
                <a:latin typeface="Arial" panose="020B0604020202020204" pitchFamily="34" charset="0"/>
                <a:ea typeface="DengXian" charset="0"/>
                <a:cs typeface="Arial" panose="020B0604020202020204" pitchFamily="34" charset="0"/>
              </a:rPr>
              <a:t>A systematical way to understand a complex system is needed</a:t>
            </a:r>
            <a:endParaRPr kumimoji="1" lang="zh-CN" altLang="en-US" dirty="0">
              <a:solidFill>
                <a:schemeClr val="tx1">
                  <a:lumMod val="75000"/>
                  <a:lumOff val="25000"/>
                </a:schemeClr>
              </a:solidFill>
              <a:latin typeface="Arial" panose="020B0604020202020204" pitchFamily="34" charset="0"/>
              <a:ea typeface="DengXian" charset="0"/>
              <a:cs typeface="Arial" panose="020B0604020202020204" pitchFamily="34" charset="0"/>
            </a:endParaRPr>
          </a:p>
        </p:txBody>
      </p:sp>
    </p:spTree>
    <p:extLst>
      <p:ext uri="{BB962C8B-B14F-4D97-AF65-F5344CB8AC3E}">
        <p14:creationId xmlns:p14="http://schemas.microsoft.com/office/powerpoint/2010/main" val="1669752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rial" panose="020B0604020202020204" pitchFamily="34" charset="0"/>
                <a:ea typeface="等线" panose="02010600030101010101" pitchFamily="2" charset="-122"/>
              </a:rPr>
              <a:t>Simplicity VS. The Right Thing</a:t>
            </a:r>
            <a:endParaRPr kumimoji="1" lang="zh-CN" altLang="en-US" dirty="0">
              <a:latin typeface="Arial" panose="020B0604020202020204" pitchFamily="34" charset="0"/>
              <a:ea typeface="等线" panose="02010600030101010101" pitchFamily="2" charset="-122"/>
            </a:endParaRPr>
          </a:p>
        </p:txBody>
      </p:sp>
      <p:graphicFrame>
        <p:nvGraphicFramePr>
          <p:cNvPr id="4" name="内容占位符 3"/>
          <p:cNvGraphicFramePr>
            <a:graphicFrameLocks noGrp="1"/>
          </p:cNvGraphicFramePr>
          <p:nvPr>
            <p:ph idx="1"/>
          </p:nvPr>
        </p:nvGraphicFramePr>
        <p:xfrm>
          <a:off x="179512" y="1333500"/>
          <a:ext cx="8784977" cy="3175000"/>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216024">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gridCol w="3456385">
                  <a:extLst>
                    <a:ext uri="{9D8B030D-6E8A-4147-A177-3AD203B41FA5}">
                      <a16:colId xmlns:a16="http://schemas.microsoft.com/office/drawing/2014/main" val="20003"/>
                    </a:ext>
                  </a:extLst>
                </a:gridCol>
              </a:tblGrid>
              <a:tr h="370840">
                <a:tc>
                  <a:txBody>
                    <a:bodyPr/>
                    <a:lstStyle/>
                    <a:p>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pPr algn="ctr"/>
                      <a:r>
                        <a:rPr lang="en-US" altLang="zh-CN" sz="1600" b="0" i="0" dirty="0">
                          <a:solidFill>
                            <a:srgbClr val="953735"/>
                          </a:solidFill>
                          <a:latin typeface="Arial" panose="020B0604020202020204" pitchFamily="34" charset="0"/>
                          <a:ea typeface="等线" panose="02010600030101010101" pitchFamily="2" charset="-122"/>
                          <a:cs typeface="Myriad Pro"/>
                        </a:rPr>
                        <a:t>MIT Guys</a:t>
                      </a:r>
                      <a:endParaRPr lang="zh-CN" altLang="en-US" sz="1600" b="0" i="0" dirty="0">
                        <a:solidFill>
                          <a:srgbClr val="953735"/>
                        </a:solidFill>
                        <a:latin typeface="Arial" panose="020B0604020202020204" pitchFamily="34" charset="0"/>
                        <a:ea typeface="等线" panose="02010600030101010101" pitchFamily="2" charset="-122"/>
                        <a:cs typeface="Myriad Pro"/>
                      </a:endParaRPr>
                    </a:p>
                  </a:txBody>
                  <a:tcPr/>
                </a:tc>
                <a:tc>
                  <a:txBody>
                    <a:bodyPr/>
                    <a:lstStyle/>
                    <a:p>
                      <a:pPr algn="ct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a:rPr>
                        <a:t>New</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a:rPr>
                        <a:t>Jersey</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a:rPr>
                        <a:t>Guys</a:t>
                      </a:r>
                      <a:endPar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a:endParaRPr>
                    </a:p>
                  </a:txBody>
                  <a:tcPr/>
                </a:tc>
                <a:extLst>
                  <a:ext uri="{0D108BD9-81ED-4DB2-BD59-A6C34878D82A}">
                    <a16:rowId xmlns:a16="http://schemas.microsoft.com/office/drawing/2014/main" val="10000"/>
                  </a:ext>
                </a:extLst>
              </a:tr>
              <a:tr h="370840">
                <a:tc>
                  <a:txBody>
                    <a:bodyPr/>
                    <a:lstStyle/>
                    <a:p>
                      <a:pPr algn="r"/>
                      <a:r>
                        <a:rPr lang="en-US" altLang="zh-CN" sz="1600" b="0" i="0" dirty="0">
                          <a:latin typeface="Arial" panose="020B0604020202020204" pitchFamily="34" charset="0"/>
                          <a:ea typeface="等线" panose="02010600030101010101" pitchFamily="2" charset="-122"/>
                          <a:cs typeface="Myriad Pro"/>
                        </a:rPr>
                        <a:t>Simplicity</a:t>
                      </a:r>
                      <a:r>
                        <a:rPr lang="zh-CN" altLang="en-US" sz="1600" b="0" i="0" dirty="0">
                          <a:latin typeface="Arial" panose="020B0604020202020204" pitchFamily="34" charset="0"/>
                          <a:ea typeface="等线" panose="02010600030101010101" pitchFamily="2" charset="-122"/>
                          <a:cs typeface="Myriad Pro"/>
                        </a:rPr>
                        <a:t> </a:t>
                      </a:r>
                      <a:r>
                        <a:rPr lang="en-US" altLang="zh-CN" sz="1600" b="0" i="0" dirty="0">
                          <a:latin typeface="Arial" panose="020B0604020202020204" pitchFamily="34" charset="0"/>
                          <a:ea typeface="等线" panose="02010600030101010101" pitchFamily="2" charset="-122"/>
                          <a:cs typeface="Myriad Pro"/>
                        </a:rPr>
                        <a:t>:</a:t>
                      </a:r>
                      <a:endParaRPr lang="zh-CN" altLang="en-US" sz="1600" b="0" i="0" dirty="0">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rgbClr val="953735"/>
                          </a:solidFill>
                          <a:latin typeface="Arial" panose="020B0604020202020204" pitchFamily="34" charset="0"/>
                          <a:ea typeface="等线" panose="02010600030101010101" pitchFamily="2" charset="-122"/>
                          <a:cs typeface="Myriad Pro Light SemiCond"/>
                        </a:rPr>
                        <a:t>Simple</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implementation</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is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more</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br>
                        <a:rPr lang="en-US" altLang="zh-CN" sz="1600" b="0" i="0" dirty="0">
                          <a:solidFill>
                            <a:srgbClr val="953735"/>
                          </a:solidFill>
                          <a:latin typeface="Arial" panose="020B0604020202020204" pitchFamily="34" charset="0"/>
                          <a:ea typeface="等线" panose="02010600030101010101" pitchFamily="2" charset="-122"/>
                          <a:cs typeface="Myriad Pro Light SemiCond"/>
                        </a:rPr>
                      </a:br>
                      <a:r>
                        <a:rPr lang="en-US" altLang="zh-CN" sz="1600" b="0" i="0" dirty="0">
                          <a:solidFill>
                            <a:srgbClr val="953735"/>
                          </a:solidFill>
                          <a:latin typeface="Arial" panose="020B0604020202020204" pitchFamily="34" charset="0"/>
                          <a:ea typeface="等线" panose="02010600030101010101" pitchFamily="2" charset="-122"/>
                          <a:cs typeface="Myriad Pro Light SemiCond"/>
                        </a:rPr>
                        <a:t>important</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than</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simple</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interface</a:t>
                      </a:r>
                      <a:endParaRPr lang="zh-CN" altLang="en-US" sz="1600" b="0" i="0" dirty="0">
                        <a:solidFill>
                          <a:srgbClr val="953735"/>
                        </a:solidFill>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Simple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implementation</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is</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more</a:t>
                      </a:r>
                      <a:b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b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important</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than</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simple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interface</a:t>
                      </a:r>
                      <a:endPar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endParaRPr>
                    </a:p>
                  </a:txBody>
                  <a:tcPr/>
                </a:tc>
                <a:extLst>
                  <a:ext uri="{0D108BD9-81ED-4DB2-BD59-A6C34878D82A}">
                    <a16:rowId xmlns:a16="http://schemas.microsoft.com/office/drawing/2014/main" val="10001"/>
                  </a:ext>
                </a:extLst>
              </a:tr>
              <a:tr h="370840">
                <a:tc>
                  <a:txBody>
                    <a:bodyPr/>
                    <a:lstStyle/>
                    <a:p>
                      <a:pPr algn="r"/>
                      <a:r>
                        <a:rPr lang="en-US" altLang="zh-CN" sz="1600" b="0" i="0" dirty="0">
                          <a:latin typeface="Arial" panose="020B0604020202020204" pitchFamily="34" charset="0"/>
                          <a:ea typeface="等线" panose="02010600030101010101" pitchFamily="2" charset="-122"/>
                          <a:cs typeface="Myriad Pro"/>
                        </a:rPr>
                        <a:t>Correctness</a:t>
                      </a:r>
                      <a:r>
                        <a:rPr lang="zh-CN" altLang="en-US" sz="1600" b="0" i="0" dirty="0">
                          <a:latin typeface="Arial" panose="020B0604020202020204" pitchFamily="34" charset="0"/>
                          <a:ea typeface="等线" panose="02010600030101010101" pitchFamily="2" charset="-122"/>
                          <a:cs typeface="Myriad Pro"/>
                        </a:rPr>
                        <a:t> </a:t>
                      </a:r>
                      <a:r>
                        <a:rPr lang="en-US" altLang="zh-CN" sz="1600" b="0" i="0" dirty="0">
                          <a:latin typeface="Arial" panose="020B0604020202020204" pitchFamily="34" charset="0"/>
                          <a:ea typeface="等线" panose="02010600030101010101" pitchFamily="2" charset="-122"/>
                          <a:cs typeface="Myriad Pro"/>
                        </a:rPr>
                        <a:t>:</a:t>
                      </a:r>
                      <a:endParaRPr lang="zh-CN" altLang="en-US" sz="1600" b="0" i="0" dirty="0">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rgbClr val="953735"/>
                          </a:solidFill>
                          <a:latin typeface="Arial" panose="020B0604020202020204" pitchFamily="34" charset="0"/>
                          <a:ea typeface="等线" panose="02010600030101010101" pitchFamily="2" charset="-122"/>
                          <a:cs typeface="Myriad Pro Light SemiCond"/>
                        </a:rPr>
                        <a:t>Incorrectness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is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not</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allowed</a:t>
                      </a:r>
                      <a:endParaRPr lang="zh-CN" altLang="en-US" sz="1600" b="0" i="0" dirty="0">
                        <a:solidFill>
                          <a:srgbClr val="953735"/>
                        </a:solidFill>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It’s</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better</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to</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be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simple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than</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correct</a:t>
                      </a:r>
                      <a:endPar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endParaRPr>
                    </a:p>
                  </a:txBody>
                  <a:tcPr/>
                </a:tc>
                <a:extLst>
                  <a:ext uri="{0D108BD9-81ED-4DB2-BD59-A6C34878D82A}">
                    <a16:rowId xmlns:a16="http://schemas.microsoft.com/office/drawing/2014/main" val="10002"/>
                  </a:ext>
                </a:extLst>
              </a:tr>
              <a:tr h="370840">
                <a:tc>
                  <a:txBody>
                    <a:bodyPr/>
                    <a:lstStyle/>
                    <a:p>
                      <a:pPr algn="r"/>
                      <a:r>
                        <a:rPr lang="en-US" altLang="zh-CN" sz="1600" b="0" i="0" dirty="0">
                          <a:latin typeface="Arial" panose="020B0604020202020204" pitchFamily="34" charset="0"/>
                          <a:ea typeface="等线" panose="02010600030101010101" pitchFamily="2" charset="-122"/>
                          <a:cs typeface="Myriad Pro"/>
                        </a:rPr>
                        <a:t>Consistency</a:t>
                      </a:r>
                      <a:r>
                        <a:rPr lang="zh-CN" altLang="en-US" sz="1600" b="0" i="0" dirty="0">
                          <a:latin typeface="Arial" panose="020B0604020202020204" pitchFamily="34" charset="0"/>
                          <a:ea typeface="等线" panose="02010600030101010101" pitchFamily="2" charset="-122"/>
                          <a:cs typeface="Myriad Pro"/>
                        </a:rPr>
                        <a:t> </a:t>
                      </a:r>
                      <a:r>
                        <a:rPr lang="en-US" altLang="zh-CN" sz="1600" b="0" i="0" dirty="0">
                          <a:latin typeface="Arial" panose="020B0604020202020204" pitchFamily="34" charset="0"/>
                          <a:ea typeface="等线" panose="02010600030101010101" pitchFamily="2" charset="-122"/>
                          <a:cs typeface="Myriad Pro"/>
                        </a:rPr>
                        <a:t>:</a:t>
                      </a:r>
                      <a:endParaRPr lang="zh-CN" altLang="en-US" sz="1600" b="0" i="0" dirty="0">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rgbClr val="953735"/>
                          </a:solidFill>
                          <a:latin typeface="Arial" panose="020B0604020202020204" pitchFamily="34" charset="0"/>
                          <a:ea typeface="等线" panose="02010600030101010101" pitchFamily="2" charset="-122"/>
                          <a:cs typeface="Myriad Pro Light SemiCond"/>
                        </a:rPr>
                        <a:t>Inconsistency</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is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not</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allowed</a:t>
                      </a:r>
                      <a:endParaRPr lang="zh-CN" altLang="en-US" sz="1600" b="0" i="0" dirty="0">
                        <a:solidFill>
                          <a:srgbClr val="953735"/>
                        </a:solidFill>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It</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can</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be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sacrificed</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for</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simplicity</a:t>
                      </a:r>
                      <a:endPar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endParaRPr>
                    </a:p>
                  </a:txBody>
                  <a:tcPr/>
                </a:tc>
                <a:extLst>
                  <a:ext uri="{0D108BD9-81ED-4DB2-BD59-A6C34878D82A}">
                    <a16:rowId xmlns:a16="http://schemas.microsoft.com/office/drawing/2014/main" val="10003"/>
                  </a:ext>
                </a:extLst>
              </a:tr>
              <a:tr h="370840">
                <a:tc>
                  <a:txBody>
                    <a:bodyPr/>
                    <a:lstStyle/>
                    <a:p>
                      <a:pPr algn="r"/>
                      <a:r>
                        <a:rPr lang="en-US" altLang="zh-CN" sz="1600" b="0" i="0" dirty="0">
                          <a:latin typeface="Arial" panose="020B0604020202020204" pitchFamily="34" charset="0"/>
                          <a:ea typeface="等线" panose="02010600030101010101" pitchFamily="2" charset="-122"/>
                          <a:cs typeface="Myriad Pro"/>
                        </a:rPr>
                        <a:t>Completeness</a:t>
                      </a:r>
                      <a:r>
                        <a:rPr lang="zh-CN" altLang="en-US" sz="1600" b="0" i="0" dirty="0">
                          <a:latin typeface="Arial" panose="020B0604020202020204" pitchFamily="34" charset="0"/>
                          <a:ea typeface="等线" panose="02010600030101010101" pitchFamily="2" charset="-122"/>
                          <a:cs typeface="Myriad Pro"/>
                        </a:rPr>
                        <a:t> </a:t>
                      </a:r>
                      <a:r>
                        <a:rPr lang="en-US" altLang="zh-CN" sz="1600" b="0" i="0" dirty="0">
                          <a:latin typeface="Arial" panose="020B0604020202020204" pitchFamily="34" charset="0"/>
                          <a:ea typeface="等线" panose="02010600030101010101" pitchFamily="2" charset="-122"/>
                          <a:cs typeface="Myriad Pro"/>
                        </a:rPr>
                        <a:t>:</a:t>
                      </a:r>
                      <a:endParaRPr lang="zh-CN" altLang="en-US" sz="1600" b="0" i="0" dirty="0">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rgbClr val="953735"/>
                          </a:solidFill>
                          <a:latin typeface="Arial" panose="020B0604020202020204" pitchFamily="34" charset="0"/>
                          <a:ea typeface="等线" panose="02010600030101010101" pitchFamily="2" charset="-122"/>
                          <a:cs typeface="Myriad Pro Light SemiCond"/>
                        </a:rPr>
                        <a:t>Must</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cover</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as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many</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as</a:t>
                      </a:r>
                      <a:r>
                        <a:rPr lang="zh-CN" altLang="en-US" sz="1600" b="0" i="0" dirty="0">
                          <a:solidFill>
                            <a:srgbClr val="953735"/>
                          </a:solidFill>
                          <a:latin typeface="Arial" panose="020B0604020202020204" pitchFamily="34" charset="0"/>
                          <a:ea typeface="等线" panose="02010600030101010101" pitchFamily="2" charset="-122"/>
                          <a:cs typeface="Myriad Pro Light SemiCond"/>
                        </a:rPr>
                        <a:t> </a:t>
                      </a:r>
                      <a:r>
                        <a:rPr lang="en-US" altLang="zh-CN" sz="1600" b="0" i="0" dirty="0">
                          <a:solidFill>
                            <a:srgbClr val="953735"/>
                          </a:solidFill>
                          <a:latin typeface="Arial" panose="020B0604020202020204" pitchFamily="34" charset="0"/>
                          <a:ea typeface="等线" panose="02010600030101010101" pitchFamily="2" charset="-122"/>
                          <a:cs typeface="Myriad Pro Light SemiCond"/>
                        </a:rPr>
                        <a:t>possible</a:t>
                      </a:r>
                      <a:endParaRPr lang="zh-CN" altLang="en-US" sz="1600" b="0" i="0" dirty="0">
                        <a:solidFill>
                          <a:srgbClr val="953735"/>
                        </a:solidFill>
                        <a:latin typeface="Arial" panose="020B0604020202020204" pitchFamily="34" charset="0"/>
                        <a:ea typeface="等线" panose="02010600030101010101" pitchFamily="2" charset="-122"/>
                        <a:cs typeface="Myriad Pro Light SemiCond"/>
                      </a:endParaRPr>
                    </a:p>
                  </a:txBody>
                  <a:tcPr/>
                </a:tc>
                <a:tc>
                  <a:txBody>
                    <a:bodyPr/>
                    <a:lstStyle/>
                    <a:p>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It</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can</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be</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sacrificed</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for</a:t>
                      </a:r>
                      <a:r>
                        <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rPr>
                        <a:t> </a:t>
                      </a:r>
                      <a:r>
                        <a:rPr lang="en-US" altLang="zh-CN" sz="1600" b="0" i="0" dirty="0">
                          <a:solidFill>
                            <a:schemeClr val="accent1">
                              <a:lumMod val="75000"/>
                            </a:schemeClr>
                          </a:solidFill>
                          <a:latin typeface="Arial" panose="020B0604020202020204" pitchFamily="34" charset="0"/>
                          <a:ea typeface="等线" panose="02010600030101010101" pitchFamily="2" charset="-122"/>
                          <a:cs typeface="Myriad Pro Light SemiCond"/>
                        </a:rPr>
                        <a:t>simplicity</a:t>
                      </a:r>
                      <a:endParaRPr lang="zh-CN" altLang="en-US" sz="1600" b="0" i="0" dirty="0">
                        <a:solidFill>
                          <a:schemeClr val="accent1">
                            <a:lumMod val="75000"/>
                          </a:schemeClr>
                        </a:solidFill>
                        <a:latin typeface="Arial" panose="020B0604020202020204" pitchFamily="34" charset="0"/>
                        <a:ea typeface="等线" panose="02010600030101010101" pitchFamily="2" charset="-122"/>
                        <a:cs typeface="Myriad Pro Light SemiCond"/>
                      </a:endParaRPr>
                    </a:p>
                  </a:txBody>
                  <a:tcPr/>
                </a:tc>
                <a:extLst>
                  <a:ext uri="{0D108BD9-81ED-4DB2-BD59-A6C34878D82A}">
                    <a16:rowId xmlns:a16="http://schemas.microsoft.com/office/drawing/2014/main" val="10004"/>
                  </a:ext>
                </a:extLst>
              </a:tr>
              <a:tr h="370840">
                <a:tc>
                  <a:txBody>
                    <a:bodyPr/>
                    <a:lstStyle/>
                    <a:p>
                      <a:pPr algn="r"/>
                      <a:endParaRPr lang="zh-CN" altLang="en-US" sz="1600" b="0" i="0" dirty="0">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latin typeface="Arial" panose="020B0604020202020204" pitchFamily="34" charset="0"/>
                        <a:ea typeface="等线" panose="02010600030101010101" pitchFamily="2" charset="-122"/>
                        <a:cs typeface="Myriad Pro Light SemiCond"/>
                      </a:endParaRPr>
                    </a:p>
                  </a:txBody>
                  <a:tcPr/>
                </a:tc>
                <a:tc>
                  <a:txBody>
                    <a:bodyPr/>
                    <a:lstStyle/>
                    <a:p>
                      <a:endParaRPr lang="zh-CN" altLang="en-US" sz="1600" b="0" i="0" dirty="0">
                        <a:solidFill>
                          <a:schemeClr val="accent2">
                            <a:lumMod val="50000"/>
                          </a:schemeClr>
                        </a:solidFill>
                        <a:latin typeface="Arial" panose="020B0604020202020204" pitchFamily="34" charset="0"/>
                        <a:ea typeface="等线" panose="02010600030101010101" pitchFamily="2" charset="-122"/>
                        <a:cs typeface="Myriad Pro Light SemiCond"/>
                      </a:endParaRPr>
                    </a:p>
                  </a:txBody>
                  <a:tcPr/>
                </a:tc>
                <a:tc>
                  <a:txBody>
                    <a:bodyPr/>
                    <a:lstStyle/>
                    <a:p>
                      <a:endParaRPr lang="zh-CN" altLang="en-US" sz="1600" b="0" i="0" dirty="0">
                        <a:solidFill>
                          <a:schemeClr val="accent1">
                            <a:lumMod val="50000"/>
                          </a:schemeClr>
                        </a:solidFill>
                        <a:latin typeface="Arial" panose="020B0604020202020204" pitchFamily="34" charset="0"/>
                        <a:ea typeface="等线" panose="02010600030101010101" pitchFamily="2" charset="-122"/>
                        <a:cs typeface="Myriad Pro Light SemiCond"/>
                      </a:endParaRPr>
                    </a:p>
                  </a:txBody>
                  <a:tcPr/>
                </a:tc>
                <a:extLst>
                  <a:ext uri="{0D108BD9-81ED-4DB2-BD59-A6C34878D82A}">
                    <a16:rowId xmlns:a16="http://schemas.microsoft.com/office/drawing/2014/main" val="10005"/>
                  </a:ext>
                </a:extLst>
              </a:tr>
              <a:tr h="370840">
                <a:tc>
                  <a:txBody>
                    <a:bodyPr/>
                    <a:lstStyle/>
                    <a:p>
                      <a:pPr algn="r"/>
                      <a:r>
                        <a:rPr lang="en-US" altLang="zh-CN" sz="1600" b="0" i="0" dirty="0">
                          <a:solidFill>
                            <a:schemeClr val="accent2">
                              <a:lumMod val="75000"/>
                            </a:schemeClr>
                          </a:solidFill>
                          <a:latin typeface="Arial" panose="020B0604020202020204" pitchFamily="34" charset="0"/>
                          <a:ea typeface="等线" panose="02010600030101010101" pitchFamily="2" charset="-122"/>
                          <a:cs typeface="Myriad Pro"/>
                        </a:rPr>
                        <a:t>MIT</a:t>
                      </a:r>
                      <a:r>
                        <a:rPr lang="zh-CN" altLang="en-US" sz="1600" b="0" i="0" dirty="0">
                          <a:solidFill>
                            <a:schemeClr val="accent2">
                              <a:lumMod val="75000"/>
                            </a:schemeClr>
                          </a:solidFill>
                          <a:latin typeface="Arial" panose="020B0604020202020204" pitchFamily="34" charset="0"/>
                          <a:ea typeface="等线" panose="02010600030101010101" pitchFamily="2" charset="-122"/>
                          <a:cs typeface="Myriad Pro"/>
                        </a:rPr>
                        <a:t> </a:t>
                      </a:r>
                      <a:r>
                        <a:rPr lang="en-US" altLang="zh-CN" sz="1600" b="0" i="0" dirty="0">
                          <a:solidFill>
                            <a:schemeClr val="accent2">
                              <a:lumMod val="75000"/>
                            </a:schemeClr>
                          </a:solidFill>
                          <a:latin typeface="Arial" panose="020B0604020202020204" pitchFamily="34" charset="0"/>
                          <a:ea typeface="等线" panose="02010600030101010101" pitchFamily="2" charset="-122"/>
                          <a:cs typeface="Myriad Pro"/>
                        </a:rPr>
                        <a:t>:</a:t>
                      </a:r>
                      <a:endParaRPr lang="zh-CN" altLang="en-US" sz="1600" b="0" i="0" dirty="0">
                        <a:solidFill>
                          <a:schemeClr val="accent2">
                            <a:lumMod val="75000"/>
                          </a:schemeClr>
                        </a:solidFill>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solidFill>
                          <a:schemeClr val="accent2">
                            <a:lumMod val="75000"/>
                          </a:schemeClr>
                        </a:solidFill>
                        <a:latin typeface="Arial" panose="020B0604020202020204" pitchFamily="34" charset="0"/>
                        <a:ea typeface="等线" panose="02010600030101010101" pitchFamily="2" charset="-122"/>
                        <a:cs typeface="Myriad Pro Light SemiCond"/>
                      </a:endParaRPr>
                    </a:p>
                  </a:txBody>
                  <a:tcPr/>
                </a:tc>
                <a:tc gridSpan="2">
                  <a:txBody>
                    <a:bodyPr/>
                    <a:lstStyle/>
                    <a:p>
                      <a:r>
                        <a:rPr lang="en-US" altLang="zh-CN" sz="1400" b="0" i="0" dirty="0">
                          <a:solidFill>
                            <a:schemeClr val="accent2">
                              <a:lumMod val="75000"/>
                            </a:schemeClr>
                          </a:solidFill>
                          <a:latin typeface="Arial" panose="020B0604020202020204" pitchFamily="34" charset="0"/>
                          <a:ea typeface="等线" panose="02010600030101010101" pitchFamily="2" charset="-122"/>
                          <a:cs typeface="Myriad Pro Light SemiCond"/>
                        </a:rPr>
                        <a:t>Correctness</a:t>
                      </a:r>
                      <a:r>
                        <a:rPr lang="zh-CN" altLang="en-US" sz="1400" b="0" i="0" dirty="0">
                          <a:solidFill>
                            <a:schemeClr val="accent2">
                              <a:lumMod val="75000"/>
                            </a:schemeClr>
                          </a:solidFill>
                          <a:latin typeface="Arial" panose="020B0604020202020204" pitchFamily="34" charset="0"/>
                          <a:ea typeface="等线" panose="02010600030101010101" pitchFamily="2" charset="-122"/>
                          <a:cs typeface="Myriad Pro Light SemiCond"/>
                        </a:rPr>
                        <a:t> </a:t>
                      </a:r>
                      <a:r>
                        <a:rPr lang="en-US" altLang="zh-CN" sz="1400" b="0" i="0" dirty="0">
                          <a:solidFill>
                            <a:schemeClr val="accent2">
                              <a:lumMod val="75000"/>
                            </a:schemeClr>
                          </a:solidFill>
                          <a:latin typeface="Arial" panose="020B0604020202020204" pitchFamily="34" charset="0"/>
                          <a:ea typeface="等线" panose="02010600030101010101" pitchFamily="2" charset="-122"/>
                          <a:cs typeface="Myriad Pro Light SemiCond"/>
                        </a:rPr>
                        <a:t>= Consistency &gt; Completeness &gt; Simplicity</a:t>
                      </a:r>
                      <a:endParaRPr lang="zh-CN" altLang="en-US" sz="1600" b="0" i="0" dirty="0">
                        <a:solidFill>
                          <a:schemeClr val="accent2">
                            <a:lumMod val="75000"/>
                          </a:schemeClr>
                        </a:solidFill>
                        <a:latin typeface="Arial" panose="020B0604020202020204" pitchFamily="34" charset="0"/>
                        <a:ea typeface="等线" panose="02010600030101010101" pitchFamily="2" charset="-122"/>
                        <a:cs typeface="Myriad Pro Light SemiCond"/>
                      </a:endParaRPr>
                    </a:p>
                  </a:txBody>
                  <a:tcPr/>
                </a:tc>
                <a:tc hMerge="1">
                  <a:txBody>
                    <a:bodyPr/>
                    <a:lstStyle/>
                    <a:p>
                      <a:endParaRPr lang="zh-CN" altLang="en-US" sz="2200" dirty="0">
                        <a:solidFill>
                          <a:schemeClr val="accent1">
                            <a:lumMod val="50000"/>
                          </a:schemeClr>
                        </a:solidFill>
                        <a:latin typeface="Myriad Pro Cond"/>
                        <a:cs typeface="Myriad Pro Cond"/>
                      </a:endParaRPr>
                    </a:p>
                  </a:txBody>
                  <a:tcPr/>
                </a:tc>
                <a:extLst>
                  <a:ext uri="{0D108BD9-81ED-4DB2-BD59-A6C34878D82A}">
                    <a16:rowId xmlns:a16="http://schemas.microsoft.com/office/drawing/2014/main" val="10006"/>
                  </a:ext>
                </a:extLst>
              </a:tr>
              <a:tr h="370840">
                <a:tc>
                  <a:txBody>
                    <a:bodyPr/>
                    <a:lstStyle/>
                    <a:p>
                      <a:pPr algn="r"/>
                      <a:r>
                        <a:rPr lang="en-US" altLang="zh-CN" sz="1400" b="0" i="0" dirty="0">
                          <a:solidFill>
                            <a:srgbClr val="376092"/>
                          </a:solidFill>
                          <a:latin typeface="Arial" panose="020B0604020202020204" pitchFamily="34" charset="0"/>
                          <a:ea typeface="等线" panose="02010600030101010101" pitchFamily="2" charset="-122"/>
                          <a:cs typeface="Myriad Pro"/>
                        </a:rPr>
                        <a:t>New Jersey</a:t>
                      </a:r>
                      <a:r>
                        <a:rPr lang="zh-CN" altLang="en-US" sz="1400" b="0" i="0" dirty="0">
                          <a:solidFill>
                            <a:srgbClr val="376092"/>
                          </a:solidFill>
                          <a:latin typeface="Arial" panose="020B0604020202020204" pitchFamily="34" charset="0"/>
                          <a:ea typeface="等线" panose="02010600030101010101" pitchFamily="2" charset="-122"/>
                          <a:cs typeface="Myriad Pro"/>
                        </a:rPr>
                        <a:t> </a:t>
                      </a:r>
                      <a:r>
                        <a:rPr lang="en-US" altLang="zh-CN" sz="1600" b="0" i="0" dirty="0">
                          <a:solidFill>
                            <a:srgbClr val="376092"/>
                          </a:solidFill>
                          <a:latin typeface="Arial" panose="020B0604020202020204" pitchFamily="34" charset="0"/>
                          <a:ea typeface="等线" panose="02010600030101010101" pitchFamily="2" charset="-122"/>
                          <a:cs typeface="Myriad Pro"/>
                        </a:rPr>
                        <a:t>:</a:t>
                      </a:r>
                      <a:endParaRPr lang="zh-CN" altLang="en-US" sz="1600" b="0" i="0" dirty="0">
                        <a:solidFill>
                          <a:srgbClr val="376092"/>
                        </a:solidFill>
                        <a:latin typeface="Arial" panose="020B0604020202020204" pitchFamily="34" charset="0"/>
                        <a:ea typeface="等线" panose="02010600030101010101" pitchFamily="2" charset="-122"/>
                        <a:cs typeface="Myriad Pro"/>
                      </a:endParaRPr>
                    </a:p>
                  </a:txBody>
                  <a:tcPr/>
                </a:tc>
                <a:tc>
                  <a:txBody>
                    <a:bodyPr/>
                    <a:lstStyle/>
                    <a:p>
                      <a:pPr algn="r"/>
                      <a:endParaRPr lang="zh-CN" altLang="en-US" sz="1600" b="0" i="0" dirty="0">
                        <a:solidFill>
                          <a:srgbClr val="376092"/>
                        </a:solidFill>
                        <a:latin typeface="Arial" panose="020B0604020202020204" pitchFamily="34" charset="0"/>
                        <a:ea typeface="等线" panose="02010600030101010101" pitchFamily="2" charset="-122"/>
                        <a:cs typeface="Myriad Pro Light SemiCond"/>
                      </a:endParaRP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376092"/>
                          </a:solidFill>
                          <a:latin typeface="Arial" panose="020B0604020202020204" pitchFamily="34" charset="0"/>
                          <a:ea typeface="等线" panose="02010600030101010101" pitchFamily="2" charset="-122"/>
                          <a:cs typeface="Myriad Pro Light SemiCond"/>
                        </a:rPr>
                        <a:t>Simplicity &gt; Anything</a:t>
                      </a:r>
                      <a:r>
                        <a:rPr lang="zh-CN" altLang="en-US" sz="1400" b="0" i="0" dirty="0">
                          <a:solidFill>
                            <a:srgbClr val="376092"/>
                          </a:solidFill>
                          <a:latin typeface="Arial" panose="020B0604020202020204" pitchFamily="34" charset="0"/>
                          <a:ea typeface="等线" panose="02010600030101010101" pitchFamily="2" charset="-122"/>
                          <a:cs typeface="Myriad Pro Light SemiCond"/>
                        </a:rPr>
                        <a:t> </a:t>
                      </a:r>
                      <a:r>
                        <a:rPr lang="en-US" altLang="zh-CN" sz="1400" b="0" i="0" dirty="0">
                          <a:solidFill>
                            <a:srgbClr val="376092"/>
                          </a:solidFill>
                          <a:latin typeface="Arial" panose="020B0604020202020204" pitchFamily="34" charset="0"/>
                          <a:ea typeface="等线" panose="02010600030101010101" pitchFamily="2" charset="-122"/>
                          <a:cs typeface="Myriad Pro Light SemiCond"/>
                        </a:rPr>
                        <a:t>else</a:t>
                      </a:r>
                      <a:endParaRPr lang="zh-CN" altLang="en-US" sz="1400" b="0" i="0" dirty="0">
                        <a:solidFill>
                          <a:srgbClr val="376092"/>
                        </a:solidFill>
                        <a:latin typeface="Arial" panose="020B0604020202020204" pitchFamily="34" charset="0"/>
                        <a:ea typeface="等线" panose="02010600030101010101" pitchFamily="2" charset="-122"/>
                        <a:cs typeface="Myriad Pro Light SemiCond"/>
                      </a:endParaRPr>
                    </a:p>
                  </a:txBody>
                  <a:tcPr/>
                </a:tc>
                <a:tc hMerge="1">
                  <a:txBody>
                    <a:bodyPr/>
                    <a:lstStyle/>
                    <a:p>
                      <a:endParaRPr lang="zh-CN" altLang="en-US" sz="2200" dirty="0">
                        <a:solidFill>
                          <a:schemeClr val="accent1">
                            <a:lumMod val="50000"/>
                          </a:schemeClr>
                        </a:solidFill>
                        <a:latin typeface="Myriad Pro Cond"/>
                        <a:cs typeface="Myriad Pro Cond"/>
                      </a:endParaRPr>
                    </a:p>
                  </a:txBody>
                  <a:tcPr/>
                </a:tc>
                <a:extLst>
                  <a:ext uri="{0D108BD9-81ED-4DB2-BD59-A6C34878D82A}">
                    <a16:rowId xmlns:a16="http://schemas.microsoft.com/office/drawing/2014/main" val="10007"/>
                  </a:ext>
                </a:extLst>
              </a:tr>
            </a:tbl>
          </a:graphicData>
        </a:graphic>
      </p:graphicFrame>
      <p:sp>
        <p:nvSpPr>
          <p:cNvPr id="9" name="矩形 8"/>
          <p:cNvSpPr/>
          <p:nvPr/>
        </p:nvSpPr>
        <p:spPr>
          <a:xfrm>
            <a:off x="251520" y="3577580"/>
            <a:ext cx="8568952" cy="1152128"/>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1764358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Case Study: Map-Reduce</a:t>
            </a:r>
            <a:endParaRPr kumimoji="1" lang="zh-CN" altLang="en-US" dirty="0"/>
          </a:p>
        </p:txBody>
      </p:sp>
      <p:sp>
        <p:nvSpPr>
          <p:cNvPr id="5" name="文本占位符 4"/>
          <p:cNvSpPr>
            <a:spLocks noGrp="1"/>
          </p:cNvSpPr>
          <p:nvPr>
            <p:ph type="body" idx="1"/>
          </p:nvPr>
        </p:nvSpPr>
        <p:spPr/>
        <p:txBody>
          <a:bodyPr>
            <a:normAutofit/>
          </a:bodyPr>
          <a:lstStyle/>
          <a:p>
            <a:r>
              <a:rPr kumimoji="1" lang="en-US" altLang="zh-CN" sz="1800" dirty="0"/>
              <a:t>MapReduce: Simplified Data Processing on Large Clusters, OSDI’04</a:t>
            </a:r>
            <a:endParaRPr kumimoji="1" lang="zh-CN" altLang="en-US" sz="1800" dirty="0"/>
          </a:p>
        </p:txBody>
      </p:sp>
    </p:spTree>
    <p:extLst>
      <p:ext uri="{BB962C8B-B14F-4D97-AF65-F5344CB8AC3E}">
        <p14:creationId xmlns:p14="http://schemas.microsoft.com/office/powerpoint/2010/main" val="1789603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What Did People Do Before MapReduce?</a:t>
            </a:r>
            <a:endParaRPr kumimoji="1" lang="zh-CN" altLang="en-US" dirty="0"/>
          </a:p>
        </p:txBody>
      </p:sp>
      <p:sp>
        <p:nvSpPr>
          <p:cNvPr id="3" name="内容占位符 2"/>
          <p:cNvSpPr>
            <a:spLocks noGrp="1"/>
          </p:cNvSpPr>
          <p:nvPr>
            <p:ph idx="1"/>
          </p:nvPr>
        </p:nvSpPr>
        <p:spPr>
          <a:xfrm>
            <a:off x="457200" y="1333500"/>
            <a:ext cx="8229600" cy="3972271"/>
          </a:xfrm>
        </p:spPr>
        <p:txBody>
          <a:bodyPr>
            <a:noAutofit/>
          </a:bodyPr>
          <a:lstStyle/>
          <a:p>
            <a:r>
              <a:rPr kumimoji="1" lang="en-US" altLang="zh-CN" sz="2000" dirty="0"/>
              <a:t>A user wants to analyze big data (in TB)</a:t>
            </a:r>
          </a:p>
          <a:p>
            <a:pPr lvl="1"/>
            <a:r>
              <a:rPr kumimoji="1" lang="en-US" altLang="zh-CN" sz="1800" dirty="0"/>
              <a:t>He will think about distributing the task to 1000 machines</a:t>
            </a:r>
          </a:p>
          <a:p>
            <a:pPr lvl="1"/>
            <a:r>
              <a:rPr kumimoji="1" lang="en-US" altLang="zh-CN" sz="1800" dirty="0"/>
              <a:t>Split the data to 1,000 pieces for each machine</a:t>
            </a:r>
          </a:p>
          <a:p>
            <a:pPr lvl="1"/>
            <a:r>
              <a:rPr kumimoji="1" lang="en-US" altLang="zh-CN" sz="1800" dirty="0"/>
              <a:t>Send the data and code to 1,000 machines</a:t>
            </a:r>
          </a:p>
          <a:p>
            <a:pPr lvl="1"/>
            <a:r>
              <a:rPr kumimoji="1" lang="en-US" altLang="zh-CN" sz="1800" dirty="0"/>
              <a:t>Control the 1,000 machines to run</a:t>
            </a:r>
          </a:p>
          <a:p>
            <a:pPr lvl="1"/>
            <a:r>
              <a:rPr kumimoji="1" lang="en-US" altLang="zh-CN" sz="1800" dirty="0"/>
              <a:t>Collect the 1,000 outputs</a:t>
            </a:r>
          </a:p>
          <a:p>
            <a:pPr lvl="1"/>
            <a:r>
              <a:rPr kumimoji="1" lang="en-US" altLang="zh-CN" sz="1800" dirty="0"/>
              <a:t>Calculate the 1,000 outputs to get the final result</a:t>
            </a:r>
          </a:p>
          <a:p>
            <a:r>
              <a:rPr kumimoji="1" lang="en-US" altLang="zh-CN" sz="2000" dirty="0"/>
              <a:t>Now, consider following scenarios:</a:t>
            </a:r>
          </a:p>
          <a:p>
            <a:pPr lvl="1"/>
            <a:r>
              <a:rPr kumimoji="1" lang="en-US" altLang="zh-CN" sz="1800" dirty="0"/>
              <a:t>Machine failures</a:t>
            </a:r>
          </a:p>
          <a:p>
            <a:pPr lvl="1"/>
            <a:r>
              <a:rPr kumimoji="1" lang="en-US" altLang="zh-CN" sz="1800" dirty="0"/>
              <a:t>Machine number scales to 10,000 (even more failures…)</a:t>
            </a:r>
          </a:p>
          <a:p>
            <a:pPr lvl="1"/>
            <a:endParaRPr kumimoji="1" lang="en-US" altLang="zh-CN" sz="1800" dirty="0"/>
          </a:p>
        </p:txBody>
      </p:sp>
    </p:spTree>
    <p:extLst>
      <p:ext uri="{BB962C8B-B14F-4D97-AF65-F5344CB8AC3E}">
        <p14:creationId xmlns:p14="http://schemas.microsoft.com/office/powerpoint/2010/main" val="37098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MapReduce Provides:</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b="0" dirty="0"/>
              <a:t>Automatic parallelization and distribution</a:t>
            </a:r>
          </a:p>
          <a:p>
            <a:r>
              <a:rPr kumimoji="1" lang="en-US" altLang="zh-CN" sz="2400" b="0" dirty="0"/>
              <a:t>Fault-tolerance</a:t>
            </a:r>
          </a:p>
          <a:p>
            <a:r>
              <a:rPr kumimoji="1" lang="en-US" altLang="zh-CN" sz="2400" b="0" dirty="0"/>
              <a:t>I/O scheduling</a:t>
            </a:r>
          </a:p>
          <a:p>
            <a:r>
              <a:rPr kumimoji="1" lang="en-US" altLang="zh-CN" sz="2400" b="0" dirty="0"/>
              <a:t>Status and monitoring</a:t>
            </a:r>
          </a:p>
          <a:p>
            <a:endParaRPr kumimoji="1" lang="en-US" altLang="zh-CN" sz="2400" b="0" dirty="0"/>
          </a:p>
          <a:p>
            <a:r>
              <a:rPr kumimoji="1" lang="en-US" altLang="zh-CN" sz="2400" b="0" dirty="0"/>
              <a:t>And a simple interface to use: map() / reduce()</a:t>
            </a:r>
            <a:endParaRPr kumimoji="1" lang="zh-CN" altLang="en-US" sz="2400" b="0" dirty="0"/>
          </a:p>
        </p:txBody>
      </p:sp>
    </p:spTree>
    <p:extLst>
      <p:ext uri="{BB962C8B-B14F-4D97-AF65-F5344CB8AC3E}">
        <p14:creationId xmlns:p14="http://schemas.microsoft.com/office/powerpoint/2010/main" val="2032641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Programming Model</a:t>
            </a:r>
            <a:endParaRPr kumimoji="1" lang="zh-CN" altLang="en-US" dirty="0"/>
          </a:p>
        </p:txBody>
      </p:sp>
      <p:sp>
        <p:nvSpPr>
          <p:cNvPr id="3" name="内容占位符 2"/>
          <p:cNvSpPr>
            <a:spLocks noGrp="1"/>
          </p:cNvSpPr>
          <p:nvPr>
            <p:ph idx="1"/>
          </p:nvPr>
        </p:nvSpPr>
        <p:spPr/>
        <p:txBody>
          <a:bodyPr>
            <a:normAutofit fontScale="70000" lnSpcReduction="20000"/>
          </a:bodyPr>
          <a:lstStyle/>
          <a:p>
            <a:r>
              <a:rPr kumimoji="1" lang="en-US" altLang="zh-CN" sz="2800" dirty="0">
                <a:solidFill>
                  <a:srgbClr val="953735"/>
                </a:solidFill>
              </a:rPr>
              <a:t>map (</a:t>
            </a:r>
            <a:r>
              <a:rPr kumimoji="1" lang="en-US" altLang="zh-CN" sz="2800" dirty="0" err="1">
                <a:solidFill>
                  <a:srgbClr val="953735"/>
                </a:solidFill>
              </a:rPr>
              <a:t>in_key</a:t>
            </a:r>
            <a:r>
              <a:rPr kumimoji="1" lang="en-US" altLang="zh-CN" sz="2800" dirty="0">
                <a:solidFill>
                  <a:srgbClr val="953735"/>
                </a:solidFill>
              </a:rPr>
              <a:t>, </a:t>
            </a:r>
            <a:r>
              <a:rPr kumimoji="1" lang="en-US" altLang="zh-CN" sz="2800" dirty="0" err="1">
                <a:solidFill>
                  <a:srgbClr val="953735"/>
                </a:solidFill>
              </a:rPr>
              <a:t>in_value</a:t>
            </a:r>
            <a:r>
              <a:rPr kumimoji="1" lang="en-US" altLang="zh-CN" sz="2800" dirty="0">
                <a:solidFill>
                  <a:srgbClr val="953735"/>
                </a:solidFill>
              </a:rPr>
              <a:t>) -&gt; list(</a:t>
            </a:r>
            <a:r>
              <a:rPr kumimoji="1" lang="en-US" altLang="zh-CN" sz="2800" dirty="0" err="1">
                <a:solidFill>
                  <a:srgbClr val="953735"/>
                </a:solidFill>
              </a:rPr>
              <a:t>out_key</a:t>
            </a:r>
            <a:r>
              <a:rPr kumimoji="1" lang="en-US" altLang="zh-CN" sz="2800" dirty="0">
                <a:solidFill>
                  <a:srgbClr val="953735"/>
                </a:solidFill>
              </a:rPr>
              <a:t>, </a:t>
            </a:r>
            <a:r>
              <a:rPr kumimoji="1" lang="en-US" altLang="zh-CN" sz="2800" dirty="0" err="1">
                <a:solidFill>
                  <a:srgbClr val="953735"/>
                </a:solidFill>
              </a:rPr>
              <a:t>intermediate_value</a:t>
            </a:r>
            <a:r>
              <a:rPr kumimoji="1" lang="en-US" altLang="zh-CN" sz="2800" dirty="0">
                <a:solidFill>
                  <a:srgbClr val="953735"/>
                </a:solidFill>
              </a:rPr>
              <a:t>)</a:t>
            </a:r>
          </a:p>
          <a:p>
            <a:pPr lvl="1"/>
            <a:r>
              <a:rPr kumimoji="1" lang="en-US" altLang="zh-CN" sz="2400" dirty="0"/>
              <a:t>Processes input key/value pair</a:t>
            </a:r>
          </a:p>
          <a:p>
            <a:pPr lvl="1"/>
            <a:r>
              <a:rPr kumimoji="1" lang="en-US" altLang="zh-CN" sz="2400" dirty="0"/>
              <a:t>Produces set of intermediate pairs</a:t>
            </a:r>
          </a:p>
          <a:p>
            <a:pPr lvl="1"/>
            <a:endParaRPr kumimoji="1" lang="en-US" altLang="zh-CN" sz="2400" dirty="0"/>
          </a:p>
          <a:p>
            <a:r>
              <a:rPr kumimoji="1" lang="en-US" altLang="zh-CN" sz="2800" dirty="0">
                <a:solidFill>
                  <a:schemeClr val="accent2">
                    <a:lumMod val="75000"/>
                  </a:schemeClr>
                </a:solidFill>
              </a:rPr>
              <a:t>reduce (</a:t>
            </a:r>
            <a:r>
              <a:rPr kumimoji="1" lang="en-US" altLang="zh-CN" sz="2800" dirty="0" err="1">
                <a:solidFill>
                  <a:schemeClr val="accent2">
                    <a:lumMod val="75000"/>
                  </a:schemeClr>
                </a:solidFill>
              </a:rPr>
              <a:t>out_key</a:t>
            </a:r>
            <a:r>
              <a:rPr kumimoji="1" lang="en-US" altLang="zh-CN" sz="2800" dirty="0">
                <a:solidFill>
                  <a:schemeClr val="accent2">
                    <a:lumMod val="75000"/>
                  </a:schemeClr>
                </a:solidFill>
              </a:rPr>
              <a:t>, list(</a:t>
            </a:r>
            <a:r>
              <a:rPr kumimoji="1" lang="en-US" altLang="zh-CN" sz="2800" dirty="0" err="1">
                <a:solidFill>
                  <a:schemeClr val="accent2">
                    <a:lumMod val="75000"/>
                  </a:schemeClr>
                </a:solidFill>
              </a:rPr>
              <a:t>intermediate_value</a:t>
            </a:r>
            <a:r>
              <a:rPr kumimoji="1" lang="en-US" altLang="zh-CN" sz="2800" dirty="0">
                <a:solidFill>
                  <a:schemeClr val="accent2">
                    <a:lumMod val="75000"/>
                  </a:schemeClr>
                </a:solidFill>
              </a:rPr>
              <a:t>)) -&gt; list(</a:t>
            </a:r>
            <a:r>
              <a:rPr kumimoji="1" lang="en-US" altLang="zh-CN" sz="2800" dirty="0" err="1">
                <a:solidFill>
                  <a:schemeClr val="accent2">
                    <a:lumMod val="75000"/>
                  </a:schemeClr>
                </a:solidFill>
              </a:rPr>
              <a:t>out_value</a:t>
            </a:r>
            <a:r>
              <a:rPr kumimoji="1" lang="en-US" altLang="zh-CN" sz="2800" dirty="0">
                <a:solidFill>
                  <a:schemeClr val="accent2">
                    <a:lumMod val="75000"/>
                  </a:schemeClr>
                </a:solidFill>
              </a:rPr>
              <a:t>)</a:t>
            </a:r>
          </a:p>
          <a:p>
            <a:pPr lvl="1"/>
            <a:r>
              <a:rPr kumimoji="1" lang="en-US" altLang="zh-CN" sz="2400" dirty="0"/>
              <a:t>Combines all intermediate values for a particular key</a:t>
            </a:r>
          </a:p>
          <a:p>
            <a:pPr lvl="1"/>
            <a:r>
              <a:rPr kumimoji="1" lang="en-US" altLang="zh-CN" sz="2400" dirty="0"/>
              <a:t>Produces a set of merged output values (usually just one)</a:t>
            </a:r>
          </a:p>
          <a:p>
            <a:pPr lvl="1"/>
            <a:endParaRPr kumimoji="1" lang="en-US" altLang="zh-CN" sz="2400" dirty="0"/>
          </a:p>
          <a:p>
            <a:r>
              <a:rPr kumimoji="1" lang="en-US" altLang="zh-CN" sz="3000" i="1" dirty="0"/>
              <a:t>Inspired by similar primitives in </a:t>
            </a:r>
            <a:r>
              <a:rPr kumimoji="1" lang="en-US" altLang="zh-CN" sz="3000" b="1" i="1" dirty="0"/>
              <a:t>LISP</a:t>
            </a:r>
            <a:r>
              <a:rPr kumimoji="1" lang="en-US" altLang="zh-CN" sz="3000" i="1" dirty="0"/>
              <a:t> and other languages</a:t>
            </a:r>
            <a:endParaRPr kumimoji="1" lang="zh-CN" altLang="en-US" sz="3000" i="1" dirty="0"/>
          </a:p>
        </p:txBody>
      </p:sp>
    </p:spTree>
    <p:extLst>
      <p:ext uri="{BB962C8B-B14F-4D97-AF65-F5344CB8AC3E}">
        <p14:creationId xmlns:p14="http://schemas.microsoft.com/office/powerpoint/2010/main" val="31517713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Example: Count Word Occurrences</a:t>
            </a:r>
            <a:endParaRPr kumimoji="1" lang="zh-CN" altLang="en-US" dirty="0"/>
          </a:p>
        </p:txBody>
      </p:sp>
      <p:pic>
        <p:nvPicPr>
          <p:cNvPr id="4" name="图片 3"/>
          <p:cNvPicPr>
            <a:picLocks noChangeAspect="1"/>
          </p:cNvPicPr>
          <p:nvPr/>
        </p:nvPicPr>
        <p:blipFill>
          <a:blip r:embed="rId2"/>
          <a:stretch>
            <a:fillRect/>
          </a:stretch>
        </p:blipFill>
        <p:spPr>
          <a:xfrm>
            <a:off x="1547664" y="1345332"/>
            <a:ext cx="5907623" cy="3965470"/>
          </a:xfrm>
          <a:prstGeom prst="rect">
            <a:avLst/>
          </a:prstGeom>
        </p:spPr>
      </p:pic>
    </p:spTree>
    <p:extLst>
      <p:ext uri="{BB962C8B-B14F-4D97-AF65-F5344CB8AC3E}">
        <p14:creationId xmlns:p14="http://schemas.microsoft.com/office/powerpoint/2010/main" val="3412610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rial" panose="020B0604020202020204" pitchFamily="34" charset="0"/>
                <a:ea typeface="等线" panose="02010600030101010101" pitchFamily="2" charset="-122"/>
              </a:rPr>
              <a:t>Model is Widely Applicable</a:t>
            </a:r>
            <a:endParaRPr kumimoji="1" lang="zh-CN" altLang="en-US" dirty="0">
              <a:latin typeface="Arial" panose="020B0604020202020204" pitchFamily="34" charset="0"/>
              <a:ea typeface="等线" panose="02010600030101010101" pitchFamily="2" charset="-122"/>
            </a:endParaRPr>
          </a:p>
        </p:txBody>
      </p:sp>
      <p:sp>
        <p:nvSpPr>
          <p:cNvPr id="3" name="内容占位符 2"/>
          <p:cNvSpPr>
            <a:spLocks noGrp="1"/>
          </p:cNvSpPr>
          <p:nvPr>
            <p:ph idx="1"/>
          </p:nvPr>
        </p:nvSpPr>
        <p:spPr/>
        <p:txBody>
          <a:bodyPr>
            <a:normAutofit/>
          </a:bodyPr>
          <a:lstStyle/>
          <a:p>
            <a:r>
              <a:rPr kumimoji="1" lang="en-US" altLang="zh-CN" sz="1800" b="0" dirty="0">
                <a:latin typeface="Arial" panose="020B0604020202020204" pitchFamily="34" charset="0"/>
                <a:ea typeface="等线" panose="02010600030101010101" pitchFamily="2" charset="-122"/>
              </a:rPr>
              <a:t>Example uses: </a:t>
            </a:r>
            <a:r>
              <a:rPr kumimoji="1" lang="en-US" altLang="zh-CN" sz="1600" b="0" dirty="0">
                <a:latin typeface="Arial" panose="020B0604020202020204" pitchFamily="34" charset="0"/>
                <a:ea typeface="等线" panose="02010600030101010101" pitchFamily="2" charset="-122"/>
              </a:rPr>
              <a:t>Distributed </a:t>
            </a:r>
            <a:r>
              <a:rPr kumimoji="1" lang="en-US" altLang="zh-CN" sz="1600" b="0" dirty="0" err="1">
                <a:latin typeface="Arial" panose="020B0604020202020204" pitchFamily="34" charset="0"/>
                <a:ea typeface="等线" panose="02010600030101010101" pitchFamily="2" charset="-122"/>
              </a:rPr>
              <a:t>grep</a:t>
            </a:r>
            <a:r>
              <a:rPr kumimoji="1" lang="en-US" altLang="zh-CN" sz="1600" b="0" dirty="0">
                <a:latin typeface="Arial" panose="020B0604020202020204" pitchFamily="34" charset="0"/>
                <a:ea typeface="等线" panose="02010600030101010101" pitchFamily="2" charset="-122"/>
              </a:rPr>
              <a:t>, distributed sort, web link-graph reversal, term-vector per host, web access log states, inverted index construction, document clustering, machine learning, statistical machine translation, …</a:t>
            </a:r>
            <a:endParaRPr kumimoji="1" lang="zh-CN" altLang="en-US" sz="1600" b="0" dirty="0">
              <a:latin typeface="Arial" panose="020B0604020202020204" pitchFamily="34" charset="0"/>
              <a:ea typeface="等线" panose="02010600030101010101" pitchFamily="2" charset="-122"/>
            </a:endParaRPr>
          </a:p>
        </p:txBody>
      </p:sp>
      <p:pic>
        <p:nvPicPr>
          <p:cNvPr id="4" name="图片 3"/>
          <p:cNvPicPr>
            <a:picLocks noChangeAspect="1"/>
          </p:cNvPicPr>
          <p:nvPr/>
        </p:nvPicPr>
        <p:blipFill>
          <a:blip r:embed="rId2"/>
          <a:stretch>
            <a:fillRect/>
          </a:stretch>
        </p:blipFill>
        <p:spPr>
          <a:xfrm>
            <a:off x="2051720" y="2497460"/>
            <a:ext cx="4526384" cy="3087533"/>
          </a:xfrm>
          <a:prstGeom prst="rect">
            <a:avLst/>
          </a:prstGeom>
        </p:spPr>
      </p:pic>
      <p:sp>
        <p:nvSpPr>
          <p:cNvPr id="5" name="矩形 4"/>
          <p:cNvSpPr/>
          <p:nvPr/>
        </p:nvSpPr>
        <p:spPr>
          <a:xfrm>
            <a:off x="3133482" y="2715225"/>
            <a:ext cx="3252814" cy="584775"/>
          </a:xfrm>
          <a:prstGeom prst="rect">
            <a:avLst/>
          </a:prstGeom>
        </p:spPr>
        <p:txBody>
          <a:bodyPr wrap="none">
            <a:spAutoFit/>
          </a:bodyPr>
          <a:lstStyle/>
          <a:p>
            <a:r>
              <a:rPr lang="en-US" altLang="zh-CN" sz="1600" dirty="0">
                <a:solidFill>
                  <a:srgbClr val="953735"/>
                </a:solidFill>
                <a:latin typeface="Arial" panose="020B0604020202020204" pitchFamily="34" charset="0"/>
                <a:ea typeface="等线" panose="02010600030101010101" pitchFamily="2" charset="-122"/>
                <a:cs typeface="Myriad Pro Cond"/>
              </a:rPr>
              <a:t>Number of MapReduce</a:t>
            </a:r>
            <a:r>
              <a:rPr lang="zh-CN" altLang="en-US" sz="1600" dirty="0">
                <a:solidFill>
                  <a:srgbClr val="953735"/>
                </a:solidFill>
                <a:latin typeface="Arial" panose="020B0604020202020204" pitchFamily="34" charset="0"/>
                <a:ea typeface="等线" panose="02010600030101010101" pitchFamily="2" charset="-122"/>
                <a:cs typeface="Myriad Pro Cond"/>
              </a:rPr>
              <a:t> </a:t>
            </a:r>
            <a:r>
              <a:rPr lang="en-US" altLang="zh-CN" sz="1600" dirty="0">
                <a:solidFill>
                  <a:srgbClr val="953735"/>
                </a:solidFill>
                <a:latin typeface="Arial" panose="020B0604020202020204" pitchFamily="34" charset="0"/>
                <a:ea typeface="等线" panose="02010600030101010101" pitchFamily="2" charset="-122"/>
                <a:cs typeface="Myriad Pro Cond"/>
              </a:rPr>
              <a:t>Programs</a:t>
            </a:r>
          </a:p>
          <a:p>
            <a:r>
              <a:rPr lang="en-US" altLang="zh-CN" sz="1600" dirty="0">
                <a:solidFill>
                  <a:srgbClr val="953735"/>
                </a:solidFill>
                <a:latin typeface="Arial" panose="020B0604020202020204" pitchFamily="34" charset="0"/>
                <a:ea typeface="等线" panose="02010600030101010101" pitchFamily="2" charset="-122"/>
                <a:cs typeface="Myriad Pro Cond"/>
              </a:rPr>
              <a:t>Running in Google</a:t>
            </a:r>
            <a:endParaRPr lang="zh-CN" altLang="en-US" sz="1600" dirty="0">
              <a:solidFill>
                <a:srgbClr val="953735"/>
              </a:solidFill>
              <a:latin typeface="Arial" panose="020B0604020202020204" pitchFamily="34" charset="0"/>
              <a:ea typeface="等线" panose="02010600030101010101" pitchFamily="2" charset="-122"/>
              <a:cs typeface="Myriad Pro Cond"/>
            </a:endParaRPr>
          </a:p>
        </p:txBody>
      </p:sp>
    </p:spTree>
    <p:extLst>
      <p:ext uri="{BB962C8B-B14F-4D97-AF65-F5344CB8AC3E}">
        <p14:creationId xmlns:p14="http://schemas.microsoft.com/office/powerpoint/2010/main" val="234874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Implementation Overview</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b="0" dirty="0"/>
              <a:t>Thousands of PC: 2-CPU, 2-4 GB memory</a:t>
            </a:r>
          </a:p>
          <a:p>
            <a:r>
              <a:rPr kumimoji="1" lang="en-US" altLang="zh-CN" sz="2000" b="0" dirty="0"/>
              <a:t>Limited bisection bandwidth</a:t>
            </a:r>
          </a:p>
          <a:p>
            <a:r>
              <a:rPr kumimoji="1" lang="en-US" altLang="zh-CN" sz="2000" b="0" dirty="0"/>
              <a:t>Storage is on local IDE disk (cheap, but likely to fail)</a:t>
            </a:r>
          </a:p>
          <a:p>
            <a:r>
              <a:rPr kumimoji="1" lang="en-US" altLang="zh-CN" sz="2000" b="0" dirty="0"/>
              <a:t>GFS: distributed FS managers data (SOSP’03)</a:t>
            </a:r>
          </a:p>
          <a:p>
            <a:r>
              <a:rPr kumimoji="1" lang="en-US" altLang="zh-CN" sz="2000" b="0" dirty="0"/>
              <a:t>Job scheduling system</a:t>
            </a:r>
          </a:p>
          <a:p>
            <a:endParaRPr kumimoji="1" lang="en-US" altLang="zh-CN" sz="2000" b="0" dirty="0"/>
          </a:p>
          <a:p>
            <a:r>
              <a:rPr kumimoji="1" lang="en-US" altLang="zh-CN" sz="2000" b="0" dirty="0"/>
              <a:t>Implemented as a C++ library, linked to user’s apps</a:t>
            </a:r>
            <a:endParaRPr kumimoji="1" lang="zh-CN" altLang="en-US" sz="2000" b="0" dirty="0"/>
          </a:p>
        </p:txBody>
      </p:sp>
    </p:spTree>
    <p:extLst>
      <p:ext uri="{BB962C8B-B14F-4D97-AF65-F5344CB8AC3E}">
        <p14:creationId xmlns:p14="http://schemas.microsoft.com/office/powerpoint/2010/main" val="28408777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Execution</a:t>
            </a:r>
            <a:endParaRPr kumimoji="1" lang="zh-CN" altLang="en-US" dirty="0"/>
          </a:p>
        </p:txBody>
      </p:sp>
      <p:pic>
        <p:nvPicPr>
          <p:cNvPr id="4" name="图片 3"/>
          <p:cNvPicPr>
            <a:picLocks noChangeAspect="1"/>
          </p:cNvPicPr>
          <p:nvPr/>
        </p:nvPicPr>
        <p:blipFill>
          <a:blip r:embed="rId2"/>
          <a:stretch>
            <a:fillRect/>
          </a:stretch>
        </p:blipFill>
        <p:spPr>
          <a:xfrm>
            <a:off x="1331640" y="1201316"/>
            <a:ext cx="6150074" cy="4241430"/>
          </a:xfrm>
          <a:prstGeom prst="rect">
            <a:avLst/>
          </a:prstGeom>
        </p:spPr>
      </p:pic>
    </p:spTree>
    <p:extLst>
      <p:ext uri="{BB962C8B-B14F-4D97-AF65-F5344CB8AC3E}">
        <p14:creationId xmlns:p14="http://schemas.microsoft.com/office/powerpoint/2010/main" val="1133861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Architecture</a:t>
            </a:r>
            <a:endParaRPr kumimoji="1" lang="zh-CN" altLang="en-US" dirty="0"/>
          </a:p>
        </p:txBody>
      </p:sp>
      <p:sp>
        <p:nvSpPr>
          <p:cNvPr id="3" name="内容占位符 2"/>
          <p:cNvSpPr>
            <a:spLocks noGrp="1"/>
          </p:cNvSpPr>
          <p:nvPr>
            <p:ph idx="1"/>
          </p:nvPr>
        </p:nvSpPr>
        <p:spPr/>
        <p:txBody>
          <a:bodyPr/>
          <a:lstStyle/>
          <a:p>
            <a:r>
              <a:rPr kumimoji="1" lang="en-US" altLang="zh-CN" dirty="0"/>
              <a:t>Master node</a:t>
            </a:r>
          </a:p>
          <a:p>
            <a:r>
              <a:rPr kumimoji="1" lang="en-US" altLang="zh-CN" dirty="0"/>
              <a:t>Worker node</a:t>
            </a:r>
            <a:endParaRPr kumimoji="1" lang="zh-CN" altLang="en-US" dirty="0"/>
          </a:p>
        </p:txBody>
      </p:sp>
    </p:spTree>
    <p:extLst>
      <p:ext uri="{BB962C8B-B14F-4D97-AF65-F5344CB8AC3E}">
        <p14:creationId xmlns:p14="http://schemas.microsoft.com/office/powerpoint/2010/main" val="427374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Compare with the Computer Systems</a:t>
            </a:r>
            <a:endParaRPr lang="zh-CN" altLang="en-US" dirty="0"/>
          </a:p>
        </p:txBody>
      </p:sp>
      <p:sp>
        <p:nvSpPr>
          <p:cNvPr id="3" name="内容占位符 2"/>
          <p:cNvSpPr>
            <a:spLocks noGrp="1"/>
          </p:cNvSpPr>
          <p:nvPr>
            <p:ph idx="1"/>
          </p:nvPr>
        </p:nvSpPr>
        <p:spPr>
          <a:xfrm>
            <a:off x="457200" y="1327072"/>
            <a:ext cx="8229600" cy="3771636"/>
          </a:xfrm>
        </p:spPr>
        <p:txBody>
          <a:bodyPr>
            <a:noAutofit/>
          </a:bodyPr>
          <a:lstStyle/>
          <a:p>
            <a:r>
              <a:rPr lang="en-US" altLang="zh-CN" sz="2000" dirty="0"/>
              <a:t>Programming / Data Structure</a:t>
            </a:r>
          </a:p>
          <a:p>
            <a:pPr lvl="1"/>
            <a:r>
              <a:rPr lang="en-US" altLang="zh-CN" dirty="0" err="1"/>
              <a:t>LoC</a:t>
            </a:r>
            <a:r>
              <a:rPr lang="en-US" altLang="zh-CN" dirty="0"/>
              <a:t> (Lines of Code): From hundreds to millions</a:t>
            </a:r>
          </a:p>
          <a:p>
            <a:r>
              <a:rPr lang="en-US" altLang="zh-CN" sz="2000" dirty="0"/>
              <a:t>Operating System / Architecture</a:t>
            </a:r>
          </a:p>
          <a:p>
            <a:pPr lvl="1"/>
            <a:r>
              <a:rPr lang="en-US" altLang="zh-CN" dirty="0"/>
              <a:t>CPU cores: from one to hundreds</a:t>
            </a:r>
          </a:p>
          <a:p>
            <a:r>
              <a:rPr lang="en-US" altLang="zh-CN" sz="2000" dirty="0"/>
              <a:t>Network</a:t>
            </a:r>
          </a:p>
          <a:p>
            <a:pPr lvl="1"/>
            <a:r>
              <a:rPr lang="en-US" altLang="zh-CN" dirty="0"/>
              <a:t>Nodes: from two to millions</a:t>
            </a:r>
          </a:p>
          <a:p>
            <a:r>
              <a:rPr lang="en-US" altLang="zh-CN" sz="2000" dirty="0"/>
              <a:t>Web Service</a:t>
            </a:r>
          </a:p>
          <a:p>
            <a:pPr lvl="1"/>
            <a:r>
              <a:rPr lang="en-US" altLang="zh-CN" dirty="0"/>
              <a:t>Clients: from tens to millions</a:t>
            </a:r>
            <a:endParaRPr lang="zh-CN" altLang="en-US" dirty="0"/>
          </a:p>
        </p:txBody>
      </p:sp>
      <p:sp>
        <p:nvSpPr>
          <p:cNvPr id="4" name="灯片编号占位符 3"/>
          <p:cNvSpPr>
            <a:spLocks noGrp="1"/>
          </p:cNvSpPr>
          <p:nvPr>
            <p:ph type="sldNum" sz="quarter" idx="12"/>
          </p:nvPr>
        </p:nvSpPr>
        <p:spPr/>
        <p:txBody>
          <a:bodyPr/>
          <a:lstStyle/>
          <a:p>
            <a:fld id="{8107FB38-4DA8-4D40-A1B7-468F17DAFC82}" type="slidenum">
              <a:rPr lang="zh-CN" altLang="en-US" smtClean="0"/>
              <a:t>9</a:t>
            </a:fld>
            <a:endParaRPr lang="zh-CN" altLang="en-US" dirty="0"/>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8064" y="2713484"/>
            <a:ext cx="3413343" cy="2007727"/>
          </a:xfrm>
          <a:prstGeom prst="rect">
            <a:avLst/>
          </a:prstGeom>
        </p:spPr>
      </p:pic>
    </p:spTree>
    <p:extLst>
      <p:ext uri="{BB962C8B-B14F-4D97-AF65-F5344CB8AC3E}">
        <p14:creationId xmlns:p14="http://schemas.microsoft.com/office/powerpoint/2010/main" val="644058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Parallel Execution</a:t>
            </a:r>
            <a:endParaRPr kumimoji="1" lang="zh-CN" altLang="en-US" dirty="0"/>
          </a:p>
        </p:txBody>
      </p:sp>
      <p:pic>
        <p:nvPicPr>
          <p:cNvPr id="4" name="图片 3"/>
          <p:cNvPicPr>
            <a:picLocks noChangeAspect="1"/>
          </p:cNvPicPr>
          <p:nvPr/>
        </p:nvPicPr>
        <p:blipFill>
          <a:blip r:embed="rId2"/>
          <a:stretch>
            <a:fillRect/>
          </a:stretch>
        </p:blipFill>
        <p:spPr>
          <a:xfrm>
            <a:off x="1691680" y="1242614"/>
            <a:ext cx="5872662" cy="4063158"/>
          </a:xfrm>
          <a:prstGeom prst="rect">
            <a:avLst/>
          </a:prstGeom>
        </p:spPr>
      </p:pic>
    </p:spTree>
    <p:extLst>
      <p:ext uri="{BB962C8B-B14F-4D97-AF65-F5344CB8AC3E}">
        <p14:creationId xmlns:p14="http://schemas.microsoft.com/office/powerpoint/2010/main" val="1128931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Task Granularity and Pipelining</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Fine granularity tasks: many more map tasks than machines</a:t>
            </a:r>
          </a:p>
          <a:p>
            <a:pPr lvl="1"/>
            <a:r>
              <a:rPr kumimoji="1" lang="en-US" altLang="zh-CN" sz="1800" dirty="0"/>
              <a:t>Minimizes time for fault recovery</a:t>
            </a:r>
          </a:p>
          <a:p>
            <a:pPr lvl="1"/>
            <a:r>
              <a:rPr kumimoji="1" lang="en-US" altLang="zh-CN" sz="1800" dirty="0"/>
              <a:t>Can pipeline shuffling with map execution</a:t>
            </a:r>
          </a:p>
          <a:p>
            <a:pPr lvl="1"/>
            <a:r>
              <a:rPr kumimoji="1" lang="en-US" altLang="zh-CN" sz="1800" dirty="0"/>
              <a:t>Better dynamic load balancing</a:t>
            </a:r>
          </a:p>
        </p:txBody>
      </p:sp>
      <p:pic>
        <p:nvPicPr>
          <p:cNvPr id="4" name="图片 3"/>
          <p:cNvPicPr>
            <a:picLocks noChangeAspect="1"/>
          </p:cNvPicPr>
          <p:nvPr/>
        </p:nvPicPr>
        <p:blipFill>
          <a:blip r:embed="rId2"/>
          <a:stretch>
            <a:fillRect/>
          </a:stretch>
        </p:blipFill>
        <p:spPr>
          <a:xfrm>
            <a:off x="683568" y="2923139"/>
            <a:ext cx="7776864" cy="2598657"/>
          </a:xfrm>
          <a:prstGeom prst="rect">
            <a:avLst/>
          </a:prstGeom>
        </p:spPr>
      </p:pic>
    </p:spTree>
    <p:extLst>
      <p:ext uri="{BB962C8B-B14F-4D97-AF65-F5344CB8AC3E}">
        <p14:creationId xmlns:p14="http://schemas.microsoft.com/office/powerpoint/2010/main" val="148574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t>Fault Tolerance: Handled via Re-execution</a:t>
            </a:r>
            <a:endParaRPr kumimoji="1" lang="zh-CN" altLang="en-US" sz="2800" dirty="0"/>
          </a:p>
        </p:txBody>
      </p:sp>
      <p:sp>
        <p:nvSpPr>
          <p:cNvPr id="3" name="内容占位符 2"/>
          <p:cNvSpPr>
            <a:spLocks noGrp="1"/>
          </p:cNvSpPr>
          <p:nvPr>
            <p:ph idx="1"/>
          </p:nvPr>
        </p:nvSpPr>
        <p:spPr>
          <a:xfrm>
            <a:off x="457200" y="1333500"/>
            <a:ext cx="8229600" cy="4044279"/>
          </a:xfrm>
        </p:spPr>
        <p:txBody>
          <a:bodyPr>
            <a:noAutofit/>
          </a:bodyPr>
          <a:lstStyle/>
          <a:p>
            <a:r>
              <a:rPr kumimoji="1" lang="en-US" altLang="zh-CN" sz="2000" dirty="0"/>
              <a:t>On worker failure:</a:t>
            </a:r>
          </a:p>
          <a:p>
            <a:pPr lvl="1"/>
            <a:r>
              <a:rPr kumimoji="1" lang="en-US" altLang="zh-CN" sz="2000" dirty="0"/>
              <a:t>Detect failure via periodic heartbeats</a:t>
            </a:r>
          </a:p>
          <a:p>
            <a:pPr lvl="1"/>
            <a:r>
              <a:rPr kumimoji="1" lang="en-US" altLang="zh-CN" sz="2000" dirty="0"/>
              <a:t>Re-execute completed and in-progress map tasks</a:t>
            </a:r>
          </a:p>
          <a:p>
            <a:pPr lvl="1"/>
            <a:r>
              <a:rPr kumimoji="1" lang="en-US" altLang="zh-CN" sz="2000" dirty="0"/>
              <a:t>Re-execute in progress reduce tasks</a:t>
            </a:r>
          </a:p>
          <a:p>
            <a:pPr lvl="1"/>
            <a:r>
              <a:rPr kumimoji="1" lang="en-US" altLang="zh-CN" sz="2000" dirty="0"/>
              <a:t>Task completion committed through master</a:t>
            </a:r>
          </a:p>
          <a:p>
            <a:r>
              <a:rPr kumimoji="1" lang="en-US" altLang="zh-CN" sz="2000" dirty="0"/>
              <a:t>Master failure:</a:t>
            </a:r>
          </a:p>
          <a:p>
            <a:pPr lvl="1"/>
            <a:r>
              <a:rPr kumimoji="1" lang="en-US" altLang="zh-CN" sz="2000" dirty="0"/>
              <a:t>Could handle, but not yet (master failure unlikely)</a:t>
            </a:r>
          </a:p>
          <a:p>
            <a:endParaRPr kumimoji="1" lang="en-US" altLang="zh-CN" sz="2000" dirty="0"/>
          </a:p>
          <a:p>
            <a:r>
              <a:rPr kumimoji="1" lang="en-US" altLang="zh-CN" sz="2000" dirty="0"/>
              <a:t>Robust: lost 1,600 of 1,800 machines once, but finished fine </a:t>
            </a:r>
          </a:p>
        </p:txBody>
      </p:sp>
    </p:spTree>
    <p:extLst>
      <p:ext uri="{BB962C8B-B14F-4D97-AF65-F5344CB8AC3E}">
        <p14:creationId xmlns:p14="http://schemas.microsoft.com/office/powerpoint/2010/main" val="3764172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Refinement: Redundant Execution</a:t>
            </a:r>
            <a:endParaRPr kumimoji="1" lang="zh-CN" altLang="en-US" dirty="0"/>
          </a:p>
        </p:txBody>
      </p:sp>
      <p:sp>
        <p:nvSpPr>
          <p:cNvPr id="3" name="内容占位符 2"/>
          <p:cNvSpPr>
            <a:spLocks noGrp="1"/>
          </p:cNvSpPr>
          <p:nvPr>
            <p:ph idx="1"/>
          </p:nvPr>
        </p:nvSpPr>
        <p:spPr/>
        <p:txBody>
          <a:bodyPr>
            <a:noAutofit/>
          </a:bodyPr>
          <a:lstStyle/>
          <a:p>
            <a:r>
              <a:rPr kumimoji="1" lang="en-US" altLang="zh-CN" sz="2000" dirty="0"/>
              <a:t>Slow workers significantly lengthen completion time</a:t>
            </a:r>
          </a:p>
          <a:p>
            <a:pPr lvl="1"/>
            <a:r>
              <a:rPr kumimoji="1" lang="en-US" altLang="zh-CN" sz="1800" dirty="0"/>
              <a:t>Other jobs consuming resources on machine</a:t>
            </a:r>
          </a:p>
          <a:p>
            <a:pPr lvl="1"/>
            <a:r>
              <a:rPr kumimoji="1" lang="en-US" altLang="zh-CN" sz="1800" dirty="0"/>
              <a:t>E.g.,</a:t>
            </a:r>
            <a:r>
              <a:rPr kumimoji="1" lang="zh-CN" altLang="en-US" sz="1800" dirty="0"/>
              <a:t> </a:t>
            </a:r>
            <a:r>
              <a:rPr kumimoji="1" lang="en-US" altLang="zh-CN" sz="1800" dirty="0"/>
              <a:t>bad disks with soft errors transfer data very slowly</a:t>
            </a:r>
          </a:p>
          <a:p>
            <a:pPr lvl="1"/>
            <a:r>
              <a:rPr kumimoji="1" lang="en-US" altLang="zh-CN" sz="1800" dirty="0"/>
              <a:t>E.g.,</a:t>
            </a:r>
            <a:r>
              <a:rPr kumimoji="1" lang="zh-CN" altLang="en-US" sz="1800" dirty="0"/>
              <a:t> </a:t>
            </a:r>
            <a:r>
              <a:rPr kumimoji="1" lang="en-US" altLang="zh-CN" sz="1800" dirty="0"/>
              <a:t>weird things: processor caches disabled (!!)</a:t>
            </a:r>
          </a:p>
          <a:p>
            <a:r>
              <a:rPr kumimoji="1" lang="en-US" altLang="zh-CN" sz="2000" dirty="0"/>
              <a:t>Solution: Near end of phase, spawn backup copies of tasks</a:t>
            </a:r>
          </a:p>
          <a:p>
            <a:pPr lvl="1"/>
            <a:r>
              <a:rPr kumimoji="1" lang="en-US" altLang="zh-CN" sz="1800" dirty="0"/>
              <a:t>Whichever one finishes first "wins"</a:t>
            </a:r>
          </a:p>
          <a:p>
            <a:r>
              <a:rPr kumimoji="1" lang="en-US" altLang="zh-CN" sz="2000" dirty="0"/>
              <a:t>Effect: Dramatically shortens job completion time</a:t>
            </a:r>
            <a:endParaRPr kumimoji="1" lang="zh-CN" altLang="en-US" sz="2000" dirty="0"/>
          </a:p>
        </p:txBody>
      </p:sp>
    </p:spTree>
    <p:extLst>
      <p:ext uri="{BB962C8B-B14F-4D97-AF65-F5344CB8AC3E}">
        <p14:creationId xmlns:p14="http://schemas.microsoft.com/office/powerpoint/2010/main" val="4126835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Refinement: Locality Optimization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Master scheduling policy:</a:t>
            </a:r>
          </a:p>
          <a:p>
            <a:pPr lvl="1"/>
            <a:r>
              <a:rPr kumimoji="1" lang="en-US" altLang="zh-CN" sz="1800" dirty="0"/>
              <a:t>Asks GFS for locations of replicas of input file blocks</a:t>
            </a:r>
          </a:p>
          <a:p>
            <a:pPr lvl="1"/>
            <a:r>
              <a:rPr kumimoji="1" lang="en-US" altLang="zh-CN" sz="1800" dirty="0"/>
              <a:t>Map tasks typically split into 64MB (== GFS block size)</a:t>
            </a:r>
          </a:p>
          <a:p>
            <a:pPr lvl="1"/>
            <a:r>
              <a:rPr kumimoji="1" lang="en-US" altLang="zh-CN" sz="1800" dirty="0"/>
              <a:t>Map tasks scheduled so GFS input block replica are on same machine or same rack</a:t>
            </a:r>
          </a:p>
          <a:p>
            <a:r>
              <a:rPr kumimoji="1" lang="en-US" altLang="zh-CN" sz="2000" dirty="0"/>
              <a:t>Effect: 1,000s</a:t>
            </a:r>
            <a:r>
              <a:rPr kumimoji="1" lang="zh-CN" altLang="en-US" sz="2000" dirty="0"/>
              <a:t> </a:t>
            </a:r>
            <a:r>
              <a:rPr kumimoji="1" lang="en-US" altLang="zh-CN" sz="2000" dirty="0"/>
              <a:t>of machines read input at local disk speed</a:t>
            </a:r>
          </a:p>
          <a:p>
            <a:pPr lvl="1"/>
            <a:r>
              <a:rPr kumimoji="1" lang="en-US" altLang="zh-CN" sz="1800" dirty="0"/>
              <a:t>Without this, rack switches limit read rate</a:t>
            </a:r>
            <a:endParaRPr kumimoji="1" lang="zh-CN" altLang="en-US" sz="1800" dirty="0"/>
          </a:p>
        </p:txBody>
      </p:sp>
    </p:spTree>
    <p:extLst>
      <p:ext uri="{BB962C8B-B14F-4D97-AF65-F5344CB8AC3E}">
        <p14:creationId xmlns:p14="http://schemas.microsoft.com/office/powerpoint/2010/main" val="22605558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Refinement: Skipping Bad Records</a:t>
            </a:r>
            <a:endParaRPr kumimoji="1" lang="zh-CN" altLang="en-US" dirty="0"/>
          </a:p>
        </p:txBody>
      </p:sp>
      <p:sp>
        <p:nvSpPr>
          <p:cNvPr id="3" name="内容占位符 2"/>
          <p:cNvSpPr>
            <a:spLocks noGrp="1"/>
          </p:cNvSpPr>
          <p:nvPr>
            <p:ph idx="1"/>
          </p:nvPr>
        </p:nvSpPr>
        <p:spPr/>
        <p:txBody>
          <a:bodyPr>
            <a:noAutofit/>
          </a:bodyPr>
          <a:lstStyle/>
          <a:p>
            <a:r>
              <a:rPr kumimoji="1" lang="en-US" altLang="zh-CN" sz="2000" dirty="0"/>
              <a:t>Map/Reduce functions sometimes fail for particular inputs</a:t>
            </a:r>
          </a:p>
          <a:p>
            <a:pPr lvl="1"/>
            <a:r>
              <a:rPr kumimoji="1" lang="en-US" altLang="zh-CN" sz="1800" dirty="0"/>
              <a:t>Best solution is to debug &amp; fix, but not always possible</a:t>
            </a:r>
          </a:p>
          <a:p>
            <a:pPr lvl="1"/>
            <a:r>
              <a:rPr kumimoji="1" lang="en-US" altLang="zh-CN" sz="1800" dirty="0"/>
              <a:t>On segmentation fault:</a:t>
            </a:r>
          </a:p>
          <a:p>
            <a:pPr lvl="2"/>
            <a:r>
              <a:rPr kumimoji="1" lang="en-US" altLang="zh-CN" sz="1600" dirty="0"/>
              <a:t>Send UDP packet to master from signal handler</a:t>
            </a:r>
          </a:p>
          <a:p>
            <a:pPr lvl="2"/>
            <a:r>
              <a:rPr kumimoji="1" lang="en-US" altLang="zh-CN" sz="1600" dirty="0"/>
              <a:t>Include sequence number of record being processed</a:t>
            </a:r>
          </a:p>
          <a:p>
            <a:pPr lvl="1"/>
            <a:r>
              <a:rPr kumimoji="1" lang="en-US" altLang="zh-CN" sz="1800" dirty="0"/>
              <a:t>If master sees two failures for same record:</a:t>
            </a:r>
          </a:p>
          <a:p>
            <a:pPr lvl="2"/>
            <a:r>
              <a:rPr kumimoji="1" lang="en-US" altLang="zh-CN" sz="1600" dirty="0"/>
              <a:t>Next worker is told to skip the record</a:t>
            </a:r>
          </a:p>
          <a:p>
            <a:r>
              <a:rPr kumimoji="1" lang="en-US" altLang="zh-CN" sz="2000" dirty="0"/>
              <a:t>Effect: Can work around bugs in third-party libraries</a:t>
            </a:r>
            <a:endParaRPr kumimoji="1" lang="zh-CN" altLang="en-US" sz="2000" dirty="0"/>
          </a:p>
        </p:txBody>
      </p:sp>
    </p:spTree>
    <p:extLst>
      <p:ext uri="{BB962C8B-B14F-4D97-AF65-F5344CB8AC3E}">
        <p14:creationId xmlns:p14="http://schemas.microsoft.com/office/powerpoint/2010/main" val="324824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Other Refinements (see paper)</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dirty="0"/>
              <a:t>Sorting guarantees within each reduce partition</a:t>
            </a:r>
          </a:p>
          <a:p>
            <a:r>
              <a:rPr kumimoji="1" lang="en-US" altLang="zh-CN" sz="2400" dirty="0"/>
              <a:t>Compression of intermediate data</a:t>
            </a:r>
          </a:p>
          <a:p>
            <a:r>
              <a:rPr kumimoji="1" lang="en-US" altLang="zh-CN" sz="2400" dirty="0"/>
              <a:t>Combiner: useful for saving network bandwidth</a:t>
            </a:r>
          </a:p>
          <a:p>
            <a:r>
              <a:rPr kumimoji="1" lang="en-US" altLang="zh-CN" sz="2400" dirty="0"/>
              <a:t>Local execution for debugging/testing</a:t>
            </a:r>
          </a:p>
          <a:p>
            <a:r>
              <a:rPr kumimoji="1" lang="en-US" altLang="zh-CN" sz="2400" dirty="0"/>
              <a:t>User-defined counters</a:t>
            </a:r>
            <a:endParaRPr kumimoji="1" lang="zh-CN" altLang="en-US" sz="2400" dirty="0"/>
          </a:p>
        </p:txBody>
      </p:sp>
    </p:spTree>
    <p:extLst>
      <p:ext uri="{BB962C8B-B14F-4D97-AF65-F5344CB8AC3E}">
        <p14:creationId xmlns:p14="http://schemas.microsoft.com/office/powerpoint/2010/main" val="4164471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Conclusions</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MapReduce has proven to be a useful abstraction</a:t>
            </a:r>
          </a:p>
          <a:p>
            <a:r>
              <a:rPr kumimoji="1" lang="en-US" altLang="zh-CN" sz="2000" dirty="0"/>
              <a:t>Greatly simplifies large-scale computations at Google</a:t>
            </a:r>
          </a:p>
          <a:p>
            <a:r>
              <a:rPr kumimoji="1" lang="en-US" altLang="zh-CN" sz="2000" dirty="0"/>
              <a:t>Fun to use:</a:t>
            </a:r>
          </a:p>
          <a:p>
            <a:pPr lvl="1"/>
            <a:r>
              <a:rPr kumimoji="1" lang="en-US" altLang="zh-CN" sz="1800" dirty="0"/>
              <a:t>Focus on problem, let library deal with messy details</a:t>
            </a:r>
            <a:endParaRPr kumimoji="1" lang="zh-CN" altLang="en-US" sz="1800" dirty="0"/>
          </a:p>
        </p:txBody>
      </p:sp>
    </p:spTree>
    <p:extLst>
      <p:ext uri="{BB962C8B-B14F-4D97-AF65-F5344CB8AC3E}">
        <p14:creationId xmlns:p14="http://schemas.microsoft.com/office/powerpoint/2010/main" val="3972587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Principles in MapReduce</a:t>
            </a:r>
            <a:endParaRPr kumimoji="1" lang="zh-CN" altLang="en-US" dirty="0"/>
          </a:p>
        </p:txBody>
      </p:sp>
      <p:sp>
        <p:nvSpPr>
          <p:cNvPr id="3" name="内容占位符 2"/>
          <p:cNvSpPr>
            <a:spLocks noGrp="1"/>
          </p:cNvSpPr>
          <p:nvPr>
            <p:ph idx="1"/>
          </p:nvPr>
        </p:nvSpPr>
        <p:spPr/>
        <p:txBody>
          <a:bodyPr/>
          <a:lstStyle/>
          <a:p>
            <a:r>
              <a:rPr kumimoji="1" lang="en-US" altLang="zh-CN" u="sng" dirty="0">
                <a:solidFill>
                  <a:srgbClr val="953735"/>
                </a:solidFill>
              </a:rPr>
              <a:t>Principle of least astonishment</a:t>
            </a:r>
          </a:p>
          <a:p>
            <a:pPr lvl="1"/>
            <a:r>
              <a:rPr kumimoji="1" lang="en-US" altLang="zh-CN" dirty="0"/>
              <a:t>The user only needs to define map/reduce functions</a:t>
            </a:r>
          </a:p>
          <a:p>
            <a:r>
              <a:rPr kumimoji="1" lang="en-US" altLang="zh-CN" u="sng" dirty="0">
                <a:solidFill>
                  <a:srgbClr val="953735"/>
                </a:solidFill>
              </a:rPr>
              <a:t>Optimize for the common case</a:t>
            </a:r>
          </a:p>
          <a:p>
            <a:pPr lvl="1"/>
            <a:r>
              <a:rPr kumimoji="1" lang="en-US" altLang="zh-CN" dirty="0"/>
              <a:t>List the most common scenarios, not all of them</a:t>
            </a:r>
          </a:p>
          <a:p>
            <a:r>
              <a:rPr kumimoji="1" lang="en-US" altLang="zh-CN" u="sng" dirty="0">
                <a:solidFill>
                  <a:srgbClr val="953735"/>
                </a:solidFill>
              </a:rPr>
              <a:t>Robustness principle</a:t>
            </a:r>
          </a:p>
          <a:p>
            <a:pPr lvl="1"/>
            <a:endParaRPr kumimoji="1" lang="en-US" altLang="zh-CN" dirty="0"/>
          </a:p>
          <a:p>
            <a:endParaRPr kumimoji="1" lang="zh-CN" altLang="en-US" dirty="0"/>
          </a:p>
          <a:p>
            <a:pPr lvl="1"/>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3844637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kumimoji="1" lang="en-US" altLang="zh-CN" sz="2800" dirty="0"/>
              <a:t>Criticism: “MapReduce: A Major Step Backwards”</a:t>
            </a:r>
            <a:endParaRPr kumimoji="1" lang="zh-CN" altLang="en-US" sz="2800" dirty="0"/>
          </a:p>
        </p:txBody>
      </p:sp>
      <p:pic>
        <p:nvPicPr>
          <p:cNvPr id="6" name="图片 5"/>
          <p:cNvPicPr>
            <a:picLocks noChangeAspect="1"/>
          </p:cNvPicPr>
          <p:nvPr/>
        </p:nvPicPr>
        <p:blipFill rotWithShape="1">
          <a:blip r:embed="rId3"/>
          <a:srcRect r="10676"/>
          <a:stretch/>
        </p:blipFill>
        <p:spPr>
          <a:xfrm>
            <a:off x="2195736" y="1633364"/>
            <a:ext cx="1297428" cy="1841500"/>
          </a:xfrm>
          <a:prstGeom prst="rect">
            <a:avLst/>
          </a:prstGeom>
          <a:effectLst>
            <a:outerShdw blurRad="50800" dist="38100" dir="2700000" algn="tl" rotWithShape="0">
              <a:prstClr val="black">
                <a:alpha val="40000"/>
              </a:prstClr>
            </a:outerShdw>
          </a:effectLst>
        </p:spPr>
      </p:pic>
      <p:sp>
        <p:nvSpPr>
          <p:cNvPr id="7" name="矩形 6"/>
          <p:cNvSpPr/>
          <p:nvPr/>
        </p:nvSpPr>
        <p:spPr>
          <a:xfrm>
            <a:off x="2123729" y="3599646"/>
            <a:ext cx="2088231" cy="830997"/>
          </a:xfrm>
          <a:prstGeom prst="rect">
            <a:avLst/>
          </a:prstGeom>
        </p:spPr>
        <p:txBody>
          <a:bodyPr wrap="square">
            <a:spAutoFit/>
          </a:bodyPr>
          <a:lstStyle/>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Prof.</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David</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DeWitt</a:t>
            </a:r>
          </a:p>
          <a:p>
            <a:endPar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endParaRPr>
          </a:p>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Wisconsin</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University</a:t>
            </a:r>
            <a:endParaRPr lang="zh-CN" altLang="en-US" sz="1600" dirty="0">
              <a:solidFill>
                <a:schemeClr val="accent1">
                  <a:lumMod val="75000"/>
                </a:schemeClr>
              </a:solidFill>
              <a:latin typeface="Arial" panose="020B0604020202020204" pitchFamily="34" charset="0"/>
              <a:ea typeface="等线" panose="02010600030101010101" pitchFamily="2" charset="-122"/>
              <a:cs typeface="Myriad Pro Cond"/>
            </a:endParaRPr>
          </a:p>
        </p:txBody>
      </p:sp>
      <p:pic>
        <p:nvPicPr>
          <p:cNvPr id="8" name="图片 7"/>
          <p:cNvPicPr>
            <a:picLocks noChangeAspect="1"/>
          </p:cNvPicPr>
          <p:nvPr/>
        </p:nvPicPr>
        <p:blipFill>
          <a:blip r:embed="rId4"/>
          <a:stretch>
            <a:fillRect/>
          </a:stretch>
        </p:blipFill>
        <p:spPr>
          <a:xfrm>
            <a:off x="5220072" y="1633364"/>
            <a:ext cx="1248139" cy="1872208"/>
          </a:xfrm>
          <a:prstGeom prst="rect">
            <a:avLst/>
          </a:prstGeom>
          <a:effectLst>
            <a:outerShdw blurRad="50800" dist="38100" dir="2700000" algn="tl" rotWithShape="0">
              <a:prstClr val="black">
                <a:alpha val="40000"/>
              </a:prstClr>
            </a:outerShdw>
          </a:effectLst>
        </p:spPr>
      </p:pic>
      <p:sp>
        <p:nvSpPr>
          <p:cNvPr id="9" name="矩形 8"/>
          <p:cNvSpPr/>
          <p:nvPr/>
        </p:nvSpPr>
        <p:spPr>
          <a:xfrm>
            <a:off x="5148064" y="3601387"/>
            <a:ext cx="2088231" cy="1569660"/>
          </a:xfrm>
          <a:prstGeom prst="rect">
            <a:avLst/>
          </a:prstGeom>
        </p:spPr>
        <p:txBody>
          <a:bodyPr wrap="square">
            <a:spAutoFit/>
          </a:bodyPr>
          <a:lstStyle/>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Michael </a:t>
            </a:r>
            <a:r>
              <a:rPr kumimoji="1" lang="en-US" altLang="zh-CN" sz="1600" dirty="0" err="1">
                <a:solidFill>
                  <a:schemeClr val="accent1">
                    <a:lumMod val="75000"/>
                  </a:schemeClr>
                </a:solidFill>
                <a:latin typeface="Arial" panose="020B0604020202020204" pitchFamily="34" charset="0"/>
                <a:ea typeface="等线" panose="02010600030101010101" pitchFamily="2" charset="-122"/>
                <a:cs typeface="Myriad Pro Cond"/>
              </a:rPr>
              <a:t>Stonebraker</a:t>
            </a:r>
            <a:b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br>
            <a:endPar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endParaRPr>
          </a:p>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CTO</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of</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Informix</a:t>
            </a:r>
          </a:p>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Professor</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in</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MIT</a:t>
            </a:r>
          </a:p>
          <a:p>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Professor</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in</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UC</a:t>
            </a:r>
            <a:r>
              <a:rPr kumimoji="1" lang="zh-CN" altLang="en-US" sz="1600" dirty="0">
                <a:solidFill>
                  <a:schemeClr val="accent1">
                    <a:lumMod val="75000"/>
                  </a:schemeClr>
                </a:solidFill>
                <a:latin typeface="Arial" panose="020B0604020202020204" pitchFamily="34" charset="0"/>
                <a:ea typeface="等线" panose="02010600030101010101" pitchFamily="2" charset="-122"/>
                <a:cs typeface="Myriad Pro Cond"/>
              </a:rPr>
              <a:t> </a:t>
            </a:r>
            <a:r>
              <a:rPr kumimoji="1" lang="en-US" altLang="zh-CN" sz="1600" dirty="0">
                <a:solidFill>
                  <a:schemeClr val="accent1">
                    <a:lumMod val="75000"/>
                  </a:schemeClr>
                </a:solidFill>
                <a:latin typeface="Arial" panose="020B0604020202020204" pitchFamily="34" charset="0"/>
                <a:ea typeface="等线" panose="02010600030101010101" pitchFamily="2" charset="-122"/>
                <a:cs typeface="Myriad Pro Cond"/>
              </a:rPr>
              <a:t>Berkeley</a:t>
            </a:r>
            <a:endParaRPr lang="zh-CN" altLang="en-US" sz="1600" dirty="0">
              <a:solidFill>
                <a:schemeClr val="accent1">
                  <a:lumMod val="75000"/>
                </a:schemeClr>
              </a:solidFill>
              <a:latin typeface="Arial" panose="020B0604020202020204" pitchFamily="34" charset="0"/>
              <a:ea typeface="等线" panose="02010600030101010101" pitchFamily="2" charset="-122"/>
              <a:cs typeface="Myriad Pro Cond"/>
            </a:endParaRPr>
          </a:p>
        </p:txBody>
      </p:sp>
    </p:spTree>
    <p:extLst>
      <p:ext uri="{BB962C8B-B14F-4D97-AF65-F5344CB8AC3E}">
        <p14:creationId xmlns:p14="http://schemas.microsoft.com/office/powerpoint/2010/main" val="5158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57534</TotalTime>
  <Words>4121</Words>
  <Application>Microsoft Macintosh PowerPoint</Application>
  <PresentationFormat>全屏显示(16:10)</PresentationFormat>
  <Paragraphs>782</Paragraphs>
  <Slides>108</Slides>
  <Notes>41</Notes>
  <HiddenSlides>3</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108</vt:i4>
      </vt:variant>
    </vt:vector>
  </HeadingPairs>
  <TitlesOfParts>
    <vt:vector size="123" baseType="lpstr">
      <vt:lpstr>-webkit-standard</vt:lpstr>
      <vt:lpstr>等线</vt:lpstr>
      <vt:lpstr>等线</vt:lpstr>
      <vt:lpstr>微软雅黑</vt:lpstr>
      <vt:lpstr>Microsoft YaHei UI Light</vt:lpstr>
      <vt:lpstr>Muli</vt:lpstr>
      <vt:lpstr>Myriad Pro Light</vt:lpstr>
      <vt:lpstr>NimbusRomNo9L-Regu-Extend_1004</vt:lpstr>
      <vt:lpstr>NimbusRomNo9L-Regu-Extend_1020</vt:lpstr>
      <vt:lpstr>Arial</vt:lpstr>
      <vt:lpstr>Calibri</vt:lpstr>
      <vt:lpstr>Consolas</vt:lpstr>
      <vt:lpstr>Times New Roman</vt:lpstr>
      <vt:lpstr>Office 主题​​</vt:lpstr>
      <vt:lpstr>1_Office 主题​​</vt:lpstr>
      <vt:lpstr>Intro: Complexity VS. Simplicity</vt:lpstr>
      <vt:lpstr>System: What &amp; Why</vt:lpstr>
      <vt:lpstr>What does "System" Mean?</vt:lpstr>
      <vt:lpstr>What is a System?</vt:lpstr>
      <vt:lpstr>The Problem: Complexity of the Systems</vt:lpstr>
      <vt:lpstr>Example of Complex Systems: Linux Kernel</vt:lpstr>
      <vt:lpstr>LoCs of Different Systems</vt:lpstr>
      <vt:lpstr>An Example: The Gas System</vt:lpstr>
      <vt:lpstr>Compare with the Computer Systems</vt:lpstr>
      <vt:lpstr>Why System?</vt:lpstr>
      <vt:lpstr>Reason-1: For Fun (Finding Problems)</vt:lpstr>
      <vt:lpstr>An Example: Guessing Password</vt:lpstr>
      <vt:lpstr>Timing Attack: Guess One Character at a Time</vt:lpstr>
      <vt:lpstr>Timing Attack: Guess One Character at a Time</vt:lpstr>
      <vt:lpstr>PowerPoint 演示文稿</vt:lpstr>
      <vt:lpstr>PowerPoint 演示文稿</vt:lpstr>
      <vt:lpstr>Reason-2: For Profit (To Solve Problems)</vt:lpstr>
      <vt:lpstr>PowerPoint 演示文稿</vt:lpstr>
      <vt:lpstr>14 Properties</vt:lpstr>
      <vt:lpstr>14 Properties of Computer Systems</vt:lpstr>
      <vt:lpstr>Property-1: Correctness</vt:lpstr>
      <vt:lpstr>A Piece of Code, Seems Normal</vt:lpstr>
      <vt:lpstr>Undefined Behavior</vt:lpstr>
      <vt:lpstr>Isn’t it a bug of compilers?</vt:lpstr>
      <vt:lpstr>Property-2: Latency</vt:lpstr>
      <vt:lpstr>Property-3: Throughput</vt:lpstr>
      <vt:lpstr>Property-4: Scalability</vt:lpstr>
      <vt:lpstr>Question: is scale always good? </vt:lpstr>
      <vt:lpstr>PowerPoint 演示文稿</vt:lpstr>
      <vt:lpstr>Property-5: Utilization</vt:lpstr>
      <vt:lpstr>Property-6: Performance Isolation</vt:lpstr>
      <vt:lpstr>Property-7: Energy Efficiency</vt:lpstr>
      <vt:lpstr>Property-7: Energy Efficiency</vt:lpstr>
      <vt:lpstr>Property-8: Compatibility</vt:lpstr>
      <vt:lpstr>Property-9: Usability</vt:lpstr>
      <vt:lpstr>Property-10: Consistency</vt:lpstr>
      <vt:lpstr>Property-11: Fault Tolerance</vt:lpstr>
      <vt:lpstr>Property-11: Fault Tolerance</vt:lpstr>
      <vt:lpstr>Property-11: Fault Tolerance</vt:lpstr>
      <vt:lpstr>Property-11:  Fault Tolerance</vt:lpstr>
      <vt:lpstr>Property-12: Security</vt:lpstr>
      <vt:lpstr>Property-12: Security</vt:lpstr>
      <vt:lpstr>Property-13: Privacy</vt:lpstr>
      <vt:lpstr>Property-14: Trust</vt:lpstr>
      <vt:lpstr>Conflict between these Properties</vt:lpstr>
      <vt:lpstr>The Principles</vt:lpstr>
      <vt:lpstr>General Design Principles: 1/3</vt:lpstr>
      <vt:lpstr>Keep simple, Keep stupid</vt:lpstr>
      <vt:lpstr>Occam's Razor</vt:lpstr>
      <vt:lpstr>Horse, by Picasso</vt:lpstr>
      <vt:lpstr>Another Horse, by Picasso</vt:lpstr>
      <vt:lpstr>Yet Another Horse, by Picasso</vt:lpstr>
      <vt:lpstr>CASE Study: Bash Attack</vt:lpstr>
      <vt:lpstr>ShellShock Attack</vt:lpstr>
      <vt:lpstr>The Vulnerability</vt:lpstr>
      <vt:lpstr>The Vulnerability</vt:lpstr>
      <vt:lpstr>Why Big Deal?</vt:lpstr>
      <vt:lpstr>Why ShellShock Ever Exist?</vt:lpstr>
      <vt:lpstr>More on Interesting Shell</vt:lpstr>
      <vt:lpstr>The Simpler, The Better?</vt:lpstr>
      <vt:lpstr>General Design Principles: 1/3</vt:lpstr>
      <vt:lpstr>General Design Principles: 1/3</vt:lpstr>
      <vt:lpstr>General Design Principles: 1/3</vt:lpstr>
      <vt:lpstr>PowerPoint 演示文稿</vt:lpstr>
      <vt:lpstr>Indirection examples</vt:lpstr>
      <vt:lpstr>General Design Principles: 1/3</vt:lpstr>
      <vt:lpstr>General Design Principles: 2/3</vt:lpstr>
      <vt:lpstr>Example: Scaling Figures in PPT</vt:lpstr>
      <vt:lpstr>General Design Principles: 3/3</vt:lpstr>
      <vt:lpstr>Specific Area Principles (1/2)</vt:lpstr>
      <vt:lpstr>Specific Area Principles (2/2)</vt:lpstr>
      <vt:lpstr>We will see more in future lectures</vt:lpstr>
      <vt:lpstr>Design Hints</vt:lpstr>
      <vt:lpstr>Example: llama.cpp load</vt:lpstr>
      <vt:lpstr>Worse Is Better</vt:lpstr>
      <vt:lpstr>Worse is Better</vt:lpstr>
      <vt:lpstr>MIT Guys VS. New Jersey Guys (Bell Lab)</vt:lpstr>
      <vt:lpstr>MIT Guys: We Do the Right Thing!</vt:lpstr>
      <vt:lpstr>New Jersey Guys: We Do the Simple Thing!</vt:lpstr>
      <vt:lpstr>Simplicity VS. The Right Thing</vt:lpstr>
      <vt:lpstr>Case Study: Map-Reduce</vt:lpstr>
      <vt:lpstr>What Did People Do Before MapReduce?</vt:lpstr>
      <vt:lpstr>MapReduce Provides:</vt:lpstr>
      <vt:lpstr>Programming Model</vt:lpstr>
      <vt:lpstr>Example: Count Word Occurrences</vt:lpstr>
      <vt:lpstr>Model is Widely Applicable</vt:lpstr>
      <vt:lpstr>Implementation Overview</vt:lpstr>
      <vt:lpstr>Execution</vt:lpstr>
      <vt:lpstr>Architecture</vt:lpstr>
      <vt:lpstr>Parallel Execution</vt:lpstr>
      <vt:lpstr>Task Granularity and Pipelining</vt:lpstr>
      <vt:lpstr>Fault Tolerance: Handled via Re-execution</vt:lpstr>
      <vt:lpstr>Refinement: Redundant Execution</vt:lpstr>
      <vt:lpstr>Refinement: Locality Optimization</vt:lpstr>
      <vt:lpstr>Refinement: Skipping Bad Records</vt:lpstr>
      <vt:lpstr>Other Refinements (see paper)</vt:lpstr>
      <vt:lpstr>Conclusions</vt:lpstr>
      <vt:lpstr>Principles in MapReduce</vt:lpstr>
      <vt:lpstr>Criticism: “MapReduce: A Major Step Backwards”</vt:lpstr>
      <vt:lpstr>Criticism: “MapReduce: A Major Step Backwards”</vt:lpstr>
      <vt:lpstr>After MapReduce</vt:lpstr>
      <vt:lpstr>After MapReduce: Google</vt:lpstr>
      <vt:lpstr>Another Principle</vt:lpstr>
      <vt:lpstr>P.r.o.s.e.c.</vt:lpstr>
      <vt:lpstr>P.R.O.S.E.C.</vt:lpstr>
      <vt:lpstr>P.R.O.S.E.C.</vt:lpstr>
      <vt:lpstr>What makes a novel solution? </vt:lpstr>
      <vt:lpstr>Course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Xia Yubin</cp:lastModifiedBy>
  <cp:revision>1287</cp:revision>
  <cp:lastPrinted>2020-03-02T13:38:09Z</cp:lastPrinted>
  <dcterms:created xsi:type="dcterms:W3CDTF">2017-11-24T09:35:45Z</dcterms:created>
  <dcterms:modified xsi:type="dcterms:W3CDTF">2025-09-23T04:40:21Z</dcterms:modified>
</cp:coreProperties>
</file>